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1" r:id="rId3"/>
    <p:sldId id="286" r:id="rId4"/>
    <p:sldId id="284" r:id="rId5"/>
    <p:sldId id="269" r:id="rId6"/>
    <p:sldId id="283" r:id="rId7"/>
    <p:sldId id="265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2" r:id="rId22"/>
    <p:sldId id="260" r:id="rId23"/>
    <p:sldId id="303" r:id="rId24"/>
    <p:sldId id="304" r:id="rId25"/>
    <p:sldId id="305" r:id="rId26"/>
    <p:sldId id="306" r:id="rId27"/>
    <p:sldId id="309" r:id="rId28"/>
    <p:sldId id="310" r:id="rId29"/>
    <p:sldId id="312" r:id="rId30"/>
    <p:sldId id="311" r:id="rId31"/>
    <p:sldId id="308" r:id="rId32"/>
    <p:sldId id="307" r:id="rId33"/>
    <p:sldId id="278" r:id="rId34"/>
    <p:sldId id="279" r:id="rId35"/>
  </p:sldIdLst>
  <p:sldSz cx="12192000" cy="6858000"/>
  <p:notesSz cx="7104063" cy="10234613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87500" autoAdjust="0"/>
  </p:normalViewPr>
  <p:slideViewPr>
    <p:cSldViewPr snapToGrid="0">
      <p:cViewPr varScale="1">
        <p:scale>
          <a:sx n="98" d="100"/>
          <a:sy n="98" d="100"/>
        </p:scale>
        <p:origin x="10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414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AB4BF180-6E00-4D04-89DB-271B5D144D95}" type="datetime1">
              <a:rPr lang="hu-HU" smtClean="0"/>
              <a:t>2020. 04. 30.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682C0B10-7CAE-41E4-AB02-7E8B1FF2B89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37100538-ADF4-4680-82EF-0C16A1FF0AB4}" type="datetime1">
              <a:rPr lang="hu-HU" smtClean="0"/>
              <a:t>2020. 04. 30.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B8649DAF-093F-4482-AA38-346E9A2DEE9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55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3252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2282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0001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0158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90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6692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6307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0342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8225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399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6682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212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hu-HU" smtClean="0"/>
              <a:t>22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907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092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4057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7464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27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4068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hu-HU" smtClean="0"/>
              <a:t>30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697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883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53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26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639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431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666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418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Kép helyőrzője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Szúrja be, vagy húzza a képet ide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dirty="0"/>
              <a:t>Kattintson ide a mintacím </a:t>
            </a:r>
            <a:br>
              <a:rPr lang="hu-HU" dirty="0"/>
            </a:br>
            <a:r>
              <a:rPr lang="hu-HU" dirty="0"/>
              <a:t>stílusának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ális term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5" name="Szabadkézi sokszög: Alakzat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8" name="Szabadkézi sokszög: Alakzat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9" name="Szabadkézi sokszög: Alakzat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1" name="Szabadkézi sokszög: Alakzat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2" name="Szabadkézi sokszög: Alakzat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3" name="Szabadkézi sokszög: Alakzat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4" name="Szabadkézi sokszög: Alakzat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6" name="Szabadkézi sokszög: Alakzat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7" name="Szabadkézi sokszög: Alakzat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grpSp>
        <p:nvGrpSpPr>
          <p:cNvPr id="43" name="Csoport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Lekerekített téglalap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dirty="0"/>
            </a:p>
          </p:txBody>
        </p:sp>
        <p:sp>
          <p:nvSpPr>
            <p:cNvPr id="45" name="Lekerekített téglalap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46" name="Téglalap: Lekerekített sarkok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47" name="Lekerekített téglalap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48" name="Lekerekített téglalap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dirty="0"/>
            </a:p>
          </p:txBody>
        </p:sp>
        <p:sp>
          <p:nvSpPr>
            <p:cNvPr id="49" name="Ellipszis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dirty="0"/>
            </a:p>
          </p:txBody>
        </p:sp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dirty="0"/>
            </a:p>
          </p:txBody>
        </p:sp>
        <p:sp>
          <p:nvSpPr>
            <p:cNvPr id="51" name="Ellipszis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dirty="0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dirty="0"/>
              <a:t>Kiemelt szöveg kerülhet ide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Kép helyőrzője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/>
              <a:t>Szúrja be, vagy húzza a képet ide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oszlopkép listaj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xmlns="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xmlns="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2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3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4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 err="1"/>
              <a:t>Alfejléc</a:t>
            </a:r>
            <a:endParaRPr lang="hu-HU" dirty="0"/>
          </a:p>
        </p:txBody>
      </p:sp>
      <p:sp>
        <p:nvSpPr>
          <p:cNvPr id="20" name="Kép helyőrzője 3">
            <a:extLst>
              <a:ext uri="{FF2B5EF4-FFF2-40B4-BE49-F238E27FC236}">
                <a16:creationId xmlns:a16="http://schemas.microsoft.com/office/drawing/2014/main" xmlns="" id="{06B6D0B6-0884-CD46-A1B0-9FED03C226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 rtl="0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1" name="Kép helyőrzője 3">
            <a:extLst>
              <a:ext uri="{FF2B5EF4-FFF2-40B4-BE49-F238E27FC236}">
                <a16:creationId xmlns:a16="http://schemas.microsoft.com/office/drawing/2014/main" xmlns="" id="{BAAC12A0-90C3-984B-A8FC-7EB4AA432E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 rtl="0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2" name="Kép helyőrzője 3">
            <a:extLst>
              <a:ext uri="{FF2B5EF4-FFF2-40B4-BE49-F238E27FC236}">
                <a16:creationId xmlns:a16="http://schemas.microsoft.com/office/drawing/2014/main" xmlns="" id="{51565942-8816-734B-BEEE-1258F13B66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 rtl="0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9222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számok 1. lehetősé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hu-HU" dirty="0"/>
              <a:t>1</a:t>
            </a:r>
          </a:p>
        </p:txBody>
      </p:sp>
      <p:sp>
        <p:nvSpPr>
          <p:cNvPr id="21" name="Szöveg helye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hu-H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56000" y="6264275"/>
            <a:ext cx="43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57948"/>
            <a:ext cx="5472113" cy="46069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 bekeretez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 err="1"/>
              <a:t>Alfejléc</a:t>
            </a: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hu-HU" dirty="0"/>
              <a:t>1. szakasz címe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hu-HU" dirty="0"/>
              <a:t>2. szakasz címe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hu-HU" dirty="0"/>
              <a:t>3. szakasz címe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temt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 err="1"/>
              <a:t>Alfejléc</a:t>
            </a:r>
            <a:endParaRPr lang="hu-HU" dirty="0"/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 helye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Év</a:t>
            </a:r>
          </a:p>
        </p:txBody>
      </p:sp>
      <p:sp>
        <p:nvSpPr>
          <p:cNvPr id="17" name="Szöveg helye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21" name="Szöveg helye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22" name="Szöveg helye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25" name="Szöveg helye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26" name="Szöveg helye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Év</a:t>
            </a:r>
          </a:p>
        </p:txBody>
      </p:sp>
      <p:sp>
        <p:nvSpPr>
          <p:cNvPr id="28" name="Szöveg helye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0" name="Szöveg helye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1" name="Szöveg helye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2" name="Szöveg helye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3" name="Szöveg helye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4" name="Szöveg helye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5" name="Szöveg helye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6" name="Szöveg helye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7" name="Szöveg helye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8" name="Szöveg helye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39" name="Szöveg helye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0" name="Szöveg helye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1" name="Szöveg helye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2" name="Szöveg helye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3" name="Szöveg helye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4" name="Szöveg helye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5" name="Szöveg helye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6" name="Szöveg helye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7" name="Szöveg helye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8" name="Szöveg helye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MM</a:t>
            </a:r>
          </a:p>
        </p:txBody>
      </p:sp>
      <p:sp>
        <p:nvSpPr>
          <p:cNvPr id="49" name="Szöveg helye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Elem címe</a:t>
            </a:r>
          </a:p>
        </p:txBody>
      </p:sp>
      <p:sp>
        <p:nvSpPr>
          <p:cNvPr id="50" name="Szöveg helye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 dirty="0"/>
              <a:t>hónap, nap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pat 3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Név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Név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Név</a:t>
            </a:r>
          </a:p>
        </p:txBody>
      </p:sp>
      <p:sp>
        <p:nvSpPr>
          <p:cNvPr id="24" name="Kép helyőrzője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5" name="Kép helyőrzője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6" name="Kép helyőrzője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 err="1"/>
              <a:t>Alfejléc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/>
              <a:t>Rövid </a:t>
            </a:r>
            <a:r>
              <a:rPr lang="hu-HU" dirty="0" err="1"/>
              <a:t>bio</a:t>
            </a:r>
            <a:endParaRPr lang="hu-HU" dirty="0"/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hu-HU" dirty="0"/>
              <a:t>Rövid </a:t>
            </a:r>
            <a:r>
              <a:rPr lang="hu-HU" dirty="0" err="1"/>
              <a:t>bio</a:t>
            </a:r>
            <a:endParaRPr lang="hu-HU" dirty="0"/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hu-HU" dirty="0"/>
              <a:t>Rövid </a:t>
            </a:r>
            <a:r>
              <a:rPr lang="hu-HU" dirty="0" err="1"/>
              <a:t>bio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pat 6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Teljes név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Teljes név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Teljes név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Teljes név</a:t>
            </a:r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Teljes név</a:t>
            </a:r>
          </a:p>
        </p:txBody>
      </p:sp>
      <p:sp>
        <p:nvSpPr>
          <p:cNvPr id="21" name="Szöveg helye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Cím</a:t>
            </a:r>
          </a:p>
        </p:txBody>
      </p:sp>
      <p:sp>
        <p:nvSpPr>
          <p:cNvPr id="23" name="Kép helyőrzője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4" name="Kép helyőrzője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5" name="Kép helyőrzője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6" name="Kép helyőrzője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7" name="Kép helyőrzője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20" name="Kép helyőrzője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hu-HU" dirty="0"/>
              <a:t>Teljes név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hu-HU" dirty="0"/>
              <a:t>Cím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 és al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zabadkézi sokszög: Alakzat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9" name="Szabadkézi sokszög: Alakzat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0" name="Szabadkézi sokszög: Alakzat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 err="1"/>
              <a:t>Alfejléc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2" name="Szabadkézi sokszög: Alakzat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5" name="Szabadkézi sokszög: Alakzat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2" name="Kép helyőrzője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Szúrja be, vagy húzza a képet ide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dirty="0"/>
              <a:t>Szerkesztéshez kattintson ide </a:t>
            </a:r>
            <a:br>
              <a:rPr lang="hu-HU" dirty="0"/>
            </a:br>
            <a:r>
              <a:rPr lang="hu-HU" dirty="0"/>
              <a:t>Mintacím stílusa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, ninc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öszönjük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Kép helyőrzője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Szúrja be, vagy húzza a képet ide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dirty="0"/>
              <a:t>Köszönjük!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-HU" dirty="0"/>
              <a:t>Partner száma</a:t>
            </a:r>
          </a:p>
        </p:txBody>
      </p:sp>
      <p:sp>
        <p:nvSpPr>
          <p:cNvPr id="9" name="Szöveg helye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-HU" dirty="0"/>
              <a:t>E-mail vagy közösség média fogópontja</a:t>
            </a:r>
          </a:p>
        </p:txBody>
      </p:sp>
      <p:sp>
        <p:nvSpPr>
          <p:cNvPr id="8" name="Kép helyőrzője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-HU" dirty="0"/>
              <a:t>Embléma</a:t>
            </a:r>
          </a:p>
        </p:txBody>
      </p:sp>
      <p:sp>
        <p:nvSpPr>
          <p:cNvPr id="10" name="Szöveg helye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-HU" dirty="0"/>
              <a:t>Webhely címe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kép és szöv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dirty="0"/>
              <a:t>Szerkesztéshez kattintson ide </a:t>
            </a:r>
            <a:br>
              <a:rPr lang="hu-HU" dirty="0"/>
            </a:br>
            <a:r>
              <a:rPr lang="hu-HU" dirty="0"/>
              <a:t>Mintacím stílusa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Kép helyőrzője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Szúrja be, vagy húzza a képet ide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5" name="Szabadkézi sokszög: Alakzat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8" name="Szabadkézi sokszög: Alakzat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9" name="Szabadkézi sokszög: Alakzat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1" name="Szabadkézi sokszög: Alakzat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2" name="Szabadkézi sokszög: Alakzat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3" name="Szabadkézi sokszög: Alakzat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4" name="Szabadkézi sokszög: Alakzat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6" name="Szabadkézi sokszög: Alakzat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7" name="Szabadkézi sokszög: Alakzat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ép listaj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zis 27">
            <a:extLst>
              <a:ext uri="{FF2B5EF4-FFF2-40B4-BE49-F238E27FC236}">
                <a16:creationId xmlns:a16="http://schemas.microsoft.com/office/drawing/2014/main" xmlns="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9" name="Ellipszis 28">
            <a:extLst>
              <a:ext uri="{FF2B5EF4-FFF2-40B4-BE49-F238E27FC236}">
                <a16:creationId xmlns:a16="http://schemas.microsoft.com/office/drawing/2014/main" xmlns="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xmlns="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1" name="Ellipszis 30">
            <a:extLst>
              <a:ext uri="{FF2B5EF4-FFF2-40B4-BE49-F238E27FC236}">
                <a16:creationId xmlns:a16="http://schemas.microsoft.com/office/drawing/2014/main" xmlns="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1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2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3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4</a:t>
            </a:r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5</a:t>
            </a:r>
          </a:p>
        </p:txBody>
      </p:sp>
      <p:sp>
        <p:nvSpPr>
          <p:cNvPr id="21" name="Szöveg helye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4" name="Kép helyőrzője 3">
            <a:extLst>
              <a:ext uri="{FF2B5EF4-FFF2-40B4-BE49-F238E27FC236}">
                <a16:creationId xmlns:a16="http://schemas.microsoft.com/office/drawing/2014/main" xmlns="" id="{B0B1F8F6-73A5-F142-8A28-094DA998B5F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32" name="Kép helyőrzője 3">
            <a:extLst>
              <a:ext uri="{FF2B5EF4-FFF2-40B4-BE49-F238E27FC236}">
                <a16:creationId xmlns:a16="http://schemas.microsoft.com/office/drawing/2014/main" xmlns="" id="{F78A887E-89A6-244C-8AA4-484FE535876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33" name="Kép helyőrzője 3">
            <a:extLst>
              <a:ext uri="{FF2B5EF4-FFF2-40B4-BE49-F238E27FC236}">
                <a16:creationId xmlns:a16="http://schemas.microsoft.com/office/drawing/2014/main" xmlns="" id="{52B18661-99A8-214A-A089-09F11F1EB5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34" name="Kép helyőrzője 3">
            <a:extLst>
              <a:ext uri="{FF2B5EF4-FFF2-40B4-BE49-F238E27FC236}">
                <a16:creationId xmlns:a16="http://schemas.microsoft.com/office/drawing/2014/main" xmlns="" id="{69D5F0B5-DE10-D646-9244-6B4289E779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35" name="Kép helyőrzője 3">
            <a:extLst>
              <a:ext uri="{FF2B5EF4-FFF2-40B4-BE49-F238E27FC236}">
                <a16:creationId xmlns:a16="http://schemas.microsoft.com/office/drawing/2014/main" xmlns="" id="{72B87CCD-6D17-844B-87EF-F8BC69D79B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kép listajel job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zis 34">
            <a:extLst>
              <a:ext uri="{FF2B5EF4-FFF2-40B4-BE49-F238E27FC236}">
                <a16:creationId xmlns:a16="http://schemas.microsoft.com/office/drawing/2014/main" xmlns="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xmlns="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4" name="Ellipszis 33">
            <a:extLst>
              <a:ext uri="{FF2B5EF4-FFF2-40B4-BE49-F238E27FC236}">
                <a16:creationId xmlns:a16="http://schemas.microsoft.com/office/drawing/2014/main" xmlns="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xmlns="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0" name="Kép helyőrzője 19">
            <a:extLst>
              <a:ext uri="{FF2B5EF4-FFF2-40B4-BE49-F238E27FC236}">
                <a16:creationId xmlns:a16="http://schemas.microsoft.com/office/drawing/2014/main" xmlns="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/>
              <a:t>Szúrja be, vagy húzza a képet ide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1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2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hu-HU" dirty="0"/>
              <a:t>Listajel 3</a:t>
            </a:r>
          </a:p>
        </p:txBody>
      </p:sp>
      <p:sp>
        <p:nvSpPr>
          <p:cNvPr id="21" name="Szöveg helye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hu-HU" dirty="0"/>
              <a:t>Listajel leírása</a:t>
            </a:r>
          </a:p>
        </p:txBody>
      </p:sp>
      <p:sp>
        <p:nvSpPr>
          <p:cNvPr id="52" name="Ellipszis 51">
            <a:extLst>
              <a:ext uri="{FF2B5EF4-FFF2-40B4-BE49-F238E27FC236}">
                <a16:creationId xmlns:a16="http://schemas.microsoft.com/office/drawing/2014/main" xmlns="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53" name="Ellipszis 52">
            <a:extLst>
              <a:ext uri="{FF2B5EF4-FFF2-40B4-BE49-F238E27FC236}">
                <a16:creationId xmlns:a16="http://schemas.microsoft.com/office/drawing/2014/main" xmlns="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55" name="Dia számának helye 54">
            <a:extLst>
              <a:ext uri="{FF2B5EF4-FFF2-40B4-BE49-F238E27FC236}">
                <a16:creationId xmlns:a16="http://schemas.microsoft.com/office/drawing/2014/main" xmlns="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grpSp>
        <p:nvGrpSpPr>
          <p:cNvPr id="22" name="Csoport 21">
            <a:extLst>
              <a:ext uri="{FF2B5EF4-FFF2-40B4-BE49-F238E27FC236}">
                <a16:creationId xmlns:a16="http://schemas.microsoft.com/office/drawing/2014/main" xmlns="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Szabadkézi sokszög: Alakzat 13">
              <a:extLst>
                <a:ext uri="{FF2B5EF4-FFF2-40B4-BE49-F238E27FC236}">
                  <a16:creationId xmlns:a16="http://schemas.microsoft.com/office/drawing/2014/main" xmlns="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7" name="Szabadkézi sokszög: Alakzat 26">
              <a:extLst>
                <a:ext uri="{FF2B5EF4-FFF2-40B4-BE49-F238E27FC236}">
                  <a16:creationId xmlns:a16="http://schemas.microsoft.com/office/drawing/2014/main" xmlns="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8" name="Szabadkézi sokszög: Alakzat 17">
              <a:extLst>
                <a:ext uri="{FF2B5EF4-FFF2-40B4-BE49-F238E27FC236}">
                  <a16:creationId xmlns:a16="http://schemas.microsoft.com/office/drawing/2014/main" xmlns="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9" name="Szabadkézi sokszög: Alakzat 19">
              <a:extLst>
                <a:ext uri="{FF2B5EF4-FFF2-40B4-BE49-F238E27FC236}">
                  <a16:creationId xmlns:a16="http://schemas.microsoft.com/office/drawing/2014/main" xmlns="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30" name="Szabadkézi sokszög: Alakzat 23">
              <a:extLst>
                <a:ext uri="{FF2B5EF4-FFF2-40B4-BE49-F238E27FC236}">
                  <a16:creationId xmlns:a16="http://schemas.microsoft.com/office/drawing/2014/main" xmlns="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31" name="Szabadkézi sokszög: Alakzat 30">
              <a:extLst>
                <a:ext uri="{FF2B5EF4-FFF2-40B4-BE49-F238E27FC236}">
                  <a16:creationId xmlns:a16="http://schemas.microsoft.com/office/drawing/2014/main" xmlns="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32" name="Szabadkézi sokszög: Alakzat 28">
              <a:extLst>
                <a:ext uri="{FF2B5EF4-FFF2-40B4-BE49-F238E27FC236}">
                  <a16:creationId xmlns:a16="http://schemas.microsoft.com/office/drawing/2014/main" xmlns="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sp>
        <p:nvSpPr>
          <p:cNvPr id="38" name="Kép helyőrzője 3">
            <a:extLst>
              <a:ext uri="{FF2B5EF4-FFF2-40B4-BE49-F238E27FC236}">
                <a16:creationId xmlns:a16="http://schemas.microsoft.com/office/drawing/2014/main" xmlns="" id="{EC82E52C-5E33-5942-8474-7ED4354EC9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 rtl="0">
              <a:buNone/>
              <a:defRPr sz="11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39" name="Kép helyőrzője 3">
            <a:extLst>
              <a:ext uri="{FF2B5EF4-FFF2-40B4-BE49-F238E27FC236}">
                <a16:creationId xmlns:a16="http://schemas.microsoft.com/office/drawing/2014/main" xmlns="" id="{07EC0147-5BE6-9248-BF42-BD99608F459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 rtl="0">
              <a:buNone/>
              <a:defRPr sz="11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  <p:sp>
        <p:nvSpPr>
          <p:cNvPr id="40" name="Kép helyőrzője 3">
            <a:extLst>
              <a:ext uri="{FF2B5EF4-FFF2-40B4-BE49-F238E27FC236}">
                <a16:creationId xmlns:a16="http://schemas.microsoft.com/office/drawing/2014/main" xmlns="" id="{2B8E1942-1472-BC49-A624-3A31190A69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 rtl="0">
              <a:buNone/>
              <a:defRPr sz="1100"/>
            </a:lvl1pPr>
          </a:lstStyle>
          <a:p>
            <a:pPr rtl="0"/>
            <a:r>
              <a:rPr lang="hu-HU" dirty="0"/>
              <a:t>Kép hoz-</a:t>
            </a:r>
            <a:r>
              <a:rPr lang="hu-HU" dirty="0" err="1"/>
              <a:t>záadásához</a:t>
            </a:r>
            <a:r>
              <a:rPr lang="hu-HU" dirty="0"/>
              <a:t>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olcszög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427577" y="6123902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871" y="6209984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110EE18F-610D-4230-BA82-4E5007401ADD}"/>
              </a:ext>
            </a:extLst>
          </p:cNvPr>
          <p:cNvSpPr txBox="1"/>
          <p:nvPr userDrawn="1"/>
        </p:nvSpPr>
        <p:spPr>
          <a:xfrm>
            <a:off x="8734569" y="6278857"/>
            <a:ext cx="25200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endParaRPr lang="hu-HU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442489" y="5980103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15" name="Kép 1" descr="Leírás: logo">
            <a:extLst>
              <a:ext uri="{FF2B5EF4-FFF2-40B4-BE49-F238E27FC236}">
                <a16:creationId xmlns:a16="http://schemas.microsoft.com/office/drawing/2014/main" xmlns="" id="{B44E0926-6E65-49DE-9E2C-0D67C24644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09" y="6157384"/>
            <a:ext cx="1236517" cy="50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3" r:id="rId9"/>
    <p:sldLayoutId id="2147483668" r:id="rId10"/>
    <p:sldLayoutId id="2147483682" r:id="rId11"/>
    <p:sldLayoutId id="2147483670" r:id="rId12"/>
    <p:sldLayoutId id="2147483653" r:id="rId13"/>
    <p:sldLayoutId id="2147483673" r:id="rId14"/>
    <p:sldLayoutId id="2147483674" r:id="rId15"/>
    <p:sldLayoutId id="2147483676" r:id="rId16"/>
    <p:sldLayoutId id="2147483677" r:id="rId17"/>
    <p:sldLayoutId id="2147483654" r:id="rId18"/>
    <p:sldLayoutId id="2147483660" r:id="rId19"/>
    <p:sldLayoutId id="2147483661" r:id="rId20"/>
    <p:sldLayoutId id="2147483678" r:id="rId2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mI31SUeHpAY?feature=oembed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48.svg"/><Relationship Id="rId4" Type="http://schemas.openxmlformats.org/officeDocument/2006/relationships/image" Target="../media/image36.png"/><Relationship Id="rId9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gter.hu/eseti-legter-tudasta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CELEX_32019R0947_HU_TXT.pdf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neshop.hu/dji-dronok-158/dji-mavic-air-174/dji-mavic-air-fekete-1217" TargetMode="External"/><Relationship Id="rId2" Type="http://schemas.openxmlformats.org/officeDocument/2006/relationships/hyperlink" Target="https://www.droneshop.hu/dji-dronok-158/dji-mavic-mini-218/dji-mavic-mini-1783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droneshop.hu/dji-dronok-158/dji-mavic-2-zoom-205/mavic-2-zoom-1517" TargetMode="External"/><Relationship Id="rId5" Type="http://schemas.openxmlformats.org/officeDocument/2006/relationships/hyperlink" Target="https://www.droneshop.hu/dji-dronok-158/dji-mavic-pro-2-195/dji-mavic-pro-2-1516" TargetMode="External"/><Relationship Id="rId4" Type="http://schemas.openxmlformats.org/officeDocument/2006/relationships/hyperlink" Target="https://www.droneshop.hu/dji-dronok-158/dji-mavic-and-mavic-fly-more-combo-167/dji-mavic-pro-dron-106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svg"/><Relationship Id="rId11" Type="http://schemas.openxmlformats.org/officeDocument/2006/relationships/image" Target="../media/image1.png"/><Relationship Id="rId5" Type="http://schemas.openxmlformats.org/officeDocument/2006/relationships/image" Target="../media/image43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0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svg"/><Relationship Id="rId5" Type="http://schemas.openxmlformats.org/officeDocument/2006/relationships/image" Target="../media/image14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helyőrzője 19" descr="Közelkép egy fáról&#10;&#10;A leírás teljesen megbízható">
            <a:extLst>
              <a:ext uri="{FF2B5EF4-FFF2-40B4-BE49-F238E27FC236}">
                <a16:creationId xmlns:a16="http://schemas.microsoft.com/office/drawing/2014/main" xmlns="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714" y="136172"/>
            <a:ext cx="12018572" cy="6684572"/>
          </a:xfr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xmlns="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14" y="2798117"/>
            <a:ext cx="7156174" cy="1360682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pPr rtl="0"/>
            <a:r>
              <a:rPr lang="hu-HU" dirty="0">
                <a:latin typeface="+mn-lt"/>
              </a:rPr>
              <a:t>Mivel támogatják a </a:t>
            </a:r>
            <a:r>
              <a:rPr lang="hu-HU" u="sng" dirty="0">
                <a:latin typeface="+mn-lt"/>
              </a:rPr>
              <a:t>drónok</a:t>
            </a:r>
            <a:r>
              <a:rPr lang="hu-HU" dirty="0">
                <a:latin typeface="+mn-lt"/>
              </a:rPr>
              <a:t> az értékbecslő munkáját?</a:t>
            </a:r>
          </a:p>
        </p:txBody>
      </p:sp>
      <p:sp>
        <p:nvSpPr>
          <p:cNvPr id="7" name="Alcím 6">
            <a:extLst>
              <a:ext uri="{FF2B5EF4-FFF2-40B4-BE49-F238E27FC236}">
                <a16:creationId xmlns:a16="http://schemas.microsoft.com/office/drawing/2014/main" xmlns="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286" y="6053950"/>
            <a:ext cx="6840000" cy="756352"/>
          </a:xfrm>
          <a:solidFill>
            <a:schemeClr val="tx1">
              <a:alpha val="65000"/>
            </a:schemeClr>
          </a:solidFill>
        </p:spPr>
        <p:txBody>
          <a:bodyPr rtlCol="0"/>
          <a:lstStyle/>
          <a:p>
            <a:pPr rtl="0"/>
            <a:r>
              <a:rPr lang="hu-HU" sz="2000" dirty="0"/>
              <a:t>Merjük használni az innovatív technológiákat a munkánk támogatására és megrendelőink kiszolgálására!</a:t>
            </a:r>
          </a:p>
        </p:txBody>
      </p:sp>
      <p:sp>
        <p:nvSpPr>
          <p:cNvPr id="8" name="Alcím 6">
            <a:extLst>
              <a:ext uri="{FF2B5EF4-FFF2-40B4-BE49-F238E27FC236}">
                <a16:creationId xmlns:a16="http://schemas.microsoft.com/office/drawing/2014/main" xmlns="" id="{194143B7-8E30-4311-95F9-483C5BD64BB5}"/>
              </a:ext>
            </a:extLst>
          </p:cNvPr>
          <p:cNvSpPr txBox="1">
            <a:spLocks/>
          </p:cNvSpPr>
          <p:nvPr/>
        </p:nvSpPr>
        <p:spPr>
          <a:xfrm>
            <a:off x="86714" y="4158797"/>
            <a:ext cx="7156174" cy="1159628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vert="horz" lIns="432000" tIns="14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Szegedi Attila MRICS, 2020. április</a:t>
            </a:r>
          </a:p>
        </p:txBody>
      </p:sp>
      <p:pic>
        <p:nvPicPr>
          <p:cNvPr id="1026" name="Kép 1" descr="Leírás: logo">
            <a:extLst>
              <a:ext uri="{FF2B5EF4-FFF2-40B4-BE49-F238E27FC236}">
                <a16:creationId xmlns:a16="http://schemas.microsoft.com/office/drawing/2014/main" xmlns="" id="{7603846A-5C61-4CA6-A199-880C8D67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92" y="4536342"/>
            <a:ext cx="17526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4.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Pásztói üzem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12677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Tető és tetőn lévő gépészet megtekintése</a:t>
            </a:r>
          </a:p>
          <a:p>
            <a:pPr rtl="0"/>
            <a:r>
              <a:rPr lang="hu-HU" sz="1200" dirty="0"/>
              <a:t>Napkollektorok méretének meghatározása</a:t>
            </a:r>
          </a:p>
          <a:p>
            <a:pPr rtl="0"/>
            <a:r>
              <a:rPr lang="hu-HU" sz="1200" dirty="0"/>
              <a:t>Lapostető állapotának vizsgálata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10</a:t>
            </a:fld>
            <a:endParaRPr lang="hu-HU" dirty="0"/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xmlns="" id="{E318F107-FB82-4FD8-B9F7-3C60BDD97E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31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5.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Celldömölki naperőmű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48187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Napelemek számának ellenőrzése</a:t>
            </a:r>
          </a:p>
          <a:p>
            <a:pPr rtl="0"/>
            <a:r>
              <a:rPr lang="hu-HU" sz="1200" dirty="0"/>
              <a:t>Megközelíthetőség vizsgálata</a:t>
            </a:r>
          </a:p>
          <a:p>
            <a:pPr rtl="0"/>
            <a:r>
              <a:rPr lang="hu-HU" sz="1200" dirty="0"/>
              <a:t>Az Ügyfél részéről nem volt szükség jelenlétre, ami egészségügyi szempontból előnyös most, illetve ezzel időt és pénzt spórolt az Ügyfél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11</a:t>
            </a:fld>
            <a:endParaRPr lang="hu-HU" dirty="0"/>
          </a:p>
        </p:txBody>
      </p:sp>
      <p:pic>
        <p:nvPicPr>
          <p:cNvPr id="15" name="Kép helye 14">
            <a:extLst>
              <a:ext uri="{FF2B5EF4-FFF2-40B4-BE49-F238E27FC236}">
                <a16:creationId xmlns:a16="http://schemas.microsoft.com/office/drawing/2014/main" xmlns="" id="{9D8D7495-3E12-4B08-936F-C178870683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20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6.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Nyíregyházi társasház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39310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A tényleges készültségi fok hatékonyabb és biztonságosabb megítélése</a:t>
            </a:r>
          </a:p>
          <a:p>
            <a:pPr rtl="0"/>
            <a:r>
              <a:rPr lang="hu-HU" sz="1200" dirty="0"/>
              <a:t>Műszaki dokumentációnak való megfelelőség alaposabb vizsgálata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12</a:t>
            </a:fld>
            <a:endParaRPr lang="hu-HU" dirty="0"/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xmlns="" id="{1F23CBD4-D88F-4F2E-8098-3C34A15652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61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7.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Siófoki szálloda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74820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Tető és tetőn lévő gépészet megtekintése</a:t>
            </a:r>
          </a:p>
          <a:p>
            <a:pPr rtl="0"/>
            <a:r>
              <a:rPr lang="hu-HU" sz="1200" dirty="0"/>
              <a:t>Épületek azonosítása</a:t>
            </a:r>
          </a:p>
          <a:p>
            <a:pPr rtl="0"/>
            <a:r>
              <a:rPr lang="hu-HU" sz="1200" dirty="0"/>
              <a:t>Környezet feltárása</a:t>
            </a:r>
          </a:p>
          <a:p>
            <a:pPr rtl="0"/>
            <a:r>
              <a:rPr lang="hu-HU" sz="1200" dirty="0"/>
              <a:t>Balaton part vizsgálata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13</a:t>
            </a:fld>
            <a:endParaRPr lang="hu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xmlns="" id="{05757D99-3F17-4199-A3D9-7FED109F2E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47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8.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Tiszakécskei fürdő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30432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Medencék, csúszdák ellenőrzése</a:t>
            </a:r>
          </a:p>
          <a:p>
            <a:pPr rtl="0"/>
            <a:r>
              <a:rPr lang="hu-HU" sz="1200" dirty="0"/>
              <a:t>Épületek és építmények átfogó szemléltetése</a:t>
            </a:r>
          </a:p>
          <a:p>
            <a:pPr rtl="0"/>
            <a:r>
              <a:rPr lang="hu-HU" sz="1200" dirty="0"/>
              <a:t>Tetőszerkezetek vizsgálata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14</a:t>
            </a:fld>
            <a:endParaRPr lang="hu-HU" dirty="0"/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xmlns="" id="{55A07FD6-D403-4412-8544-1AFAD08BEF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84638" y="1339850"/>
            <a:ext cx="6332537" cy="4379913"/>
          </a:xfrm>
        </p:spPr>
      </p:pic>
    </p:spTree>
    <p:extLst>
      <p:ext uri="{BB962C8B-B14F-4D97-AF65-F5344CB8AC3E}">
        <p14:creationId xmlns:p14="http://schemas.microsoft.com/office/powerpoint/2010/main" val="39539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9.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Ostffyasszonyfa, bánya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21554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Bánya részletes vizsgálata</a:t>
            </a:r>
          </a:p>
          <a:p>
            <a:pPr rtl="0"/>
            <a:r>
              <a:rPr lang="hu-HU" sz="1200" dirty="0"/>
              <a:t>Bányatavak és kitermelés ellenőrzése</a:t>
            </a:r>
          </a:p>
          <a:p>
            <a:pPr rtl="0"/>
            <a:r>
              <a:rPr lang="hu-HU" sz="1200" dirty="0"/>
              <a:t>Nehezen bejárható terület és mégis teljeskörű szemle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15</a:t>
            </a:fld>
            <a:endParaRPr lang="hu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xmlns="" id="{009FEC0E-CBBD-402B-8AE2-D4C5635C89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3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10.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Szegedi kikötő és raktár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21554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Tető állapot vizsgálat</a:t>
            </a:r>
          </a:p>
          <a:p>
            <a:pPr rtl="0"/>
            <a:r>
              <a:rPr lang="hu-HU" sz="1200" dirty="0"/>
              <a:t>Támfal hibáinak feltárása (melyre másként nem lett volna lehetőség)</a:t>
            </a:r>
          </a:p>
          <a:p>
            <a:pPr rtl="0"/>
            <a:r>
              <a:rPr lang="hu-HU" sz="1200" dirty="0"/>
              <a:t>Úthálózat vizsgálata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16</a:t>
            </a:fld>
            <a:endParaRPr lang="hu-HU" dirty="0"/>
          </a:p>
        </p:txBody>
      </p:sp>
      <p:pic>
        <p:nvPicPr>
          <p:cNvPr id="2" name="Kép helye 1">
            <a:extLst>
              <a:ext uri="{FF2B5EF4-FFF2-40B4-BE49-F238E27FC236}">
                <a16:creationId xmlns:a16="http://schemas.microsoft.com/office/drawing/2014/main" xmlns="" id="{FF0F2D7E-7558-4F8E-91C1-9CB6B3BAE5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11.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Bicskei halastó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30432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A terület teljes és átfogó megjelenítése</a:t>
            </a:r>
          </a:p>
          <a:p>
            <a:r>
              <a:rPr lang="hu-HU" sz="1200" dirty="0"/>
              <a:t>Nehezen bejárható terület és mégis teljeskörű szemle</a:t>
            </a:r>
          </a:p>
          <a:p>
            <a:pPr rtl="0"/>
            <a:r>
              <a:rPr lang="hu-HU" sz="1200" dirty="0" err="1"/>
              <a:t>Rézsük</a:t>
            </a:r>
            <a:r>
              <a:rPr lang="hu-HU" sz="1200" dirty="0"/>
              <a:t>, támfalak vizsgálata</a:t>
            </a:r>
          </a:p>
          <a:p>
            <a:pPr rtl="0"/>
            <a:r>
              <a:rPr lang="hu-HU" sz="1200" dirty="0"/>
              <a:t>Vízfelület mérése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17</a:t>
            </a:fld>
            <a:endParaRPr lang="hu-HU" dirty="0"/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xmlns="" id="{BB4350FE-B412-4FD5-B1D7-CD5C243E49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50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12.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Pécs, futball stadion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30432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Pálya világítás vizsgálata</a:t>
            </a:r>
          </a:p>
          <a:p>
            <a:pPr rtl="0"/>
            <a:r>
              <a:rPr lang="hu-HU" sz="1200" dirty="0"/>
              <a:t>A különböző füves és műfüves pályák állapotának jobb ellenőrizhetősége </a:t>
            </a:r>
          </a:p>
          <a:p>
            <a:pPr rtl="0"/>
            <a:r>
              <a:rPr lang="hu-HU" sz="1200" dirty="0"/>
              <a:t>Átfogó kép biztosítása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18</a:t>
            </a:fld>
            <a:endParaRPr lang="hu-HU" dirty="0"/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xmlns="" id="{E3C575EB-8500-440E-9D22-8B3281F82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95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13-1.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Füzesabonyi fejl.terület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30432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u="sng" dirty="0"/>
              <a:t>És most nézzük meg, hogy mi lehet még a tényleges haszna a drónhasználatnak</a:t>
            </a:r>
            <a:r>
              <a:rPr lang="hu-HU" dirty="0"/>
              <a:t>:</a:t>
            </a:r>
          </a:p>
          <a:p>
            <a:pPr rtl="0"/>
            <a:r>
              <a:rPr lang="hu-HU" sz="1200" b="1" dirty="0"/>
              <a:t>Ezen ingaltan esetében a drón használatával fedeztük fel, hogy a területet keresztül szeli egy gázvezeték.</a:t>
            </a:r>
          </a:p>
          <a:p>
            <a:pPr rtl="0"/>
            <a:r>
              <a:rPr lang="hu-HU" sz="1200" dirty="0"/>
              <a:t>A gázvezeték vezetékjoga sem a tulajdoni lapon, sem a szabályozási tervlapon nem volt feltüntetve.</a:t>
            </a:r>
          </a:p>
          <a:p>
            <a:pPr rtl="0"/>
            <a:r>
              <a:rPr lang="hu-HU" sz="1200" dirty="0"/>
              <a:t>A tulajdoni lapon és szabályozási terven csak az elektromos légvezeték volt látható.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19</a:t>
            </a:fld>
            <a:endParaRPr lang="hu-HU" dirty="0"/>
          </a:p>
        </p:txBody>
      </p:sp>
      <p:pic>
        <p:nvPicPr>
          <p:cNvPr id="11" name="Kép helye 10">
            <a:extLst>
              <a:ext uri="{FF2B5EF4-FFF2-40B4-BE49-F238E27FC236}">
                <a16:creationId xmlns:a16="http://schemas.microsoft.com/office/drawing/2014/main" xmlns="" id="{1507EB8E-55B8-4D99-A2C2-14E3E1CB97FE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95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3707297"/>
            <a:ext cx="6012000" cy="844825"/>
          </a:xfrm>
        </p:spPr>
        <p:txBody>
          <a:bodyPr rtlCol="0"/>
          <a:lstStyle/>
          <a:p>
            <a:pPr rtl="0"/>
            <a:r>
              <a:rPr lang="hu-HU" sz="4200" u="sng" dirty="0"/>
              <a:t>Bemutatkozás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5" y="4552122"/>
            <a:ext cx="6012000" cy="2202749"/>
          </a:xfrm>
        </p:spPr>
        <p:txBody>
          <a:bodyPr rtlCol="0"/>
          <a:lstStyle/>
          <a:p>
            <a:pPr rtl="0"/>
            <a:r>
              <a:rPr lang="hu-HU" sz="1800" dirty="0"/>
              <a:t>Szegedi Attila vagyok és 14 éve foglalkozom értékbecsléssel. </a:t>
            </a:r>
          </a:p>
          <a:p>
            <a:pPr rtl="0">
              <a:spcBef>
                <a:spcPts val="2400"/>
              </a:spcBef>
            </a:pPr>
            <a:r>
              <a:rPr lang="hu-HU" sz="1800" dirty="0"/>
              <a:t>Pályafutásom során mindig törekedtem a látni és láttatni elvre, mivel a megbízásaim 95%-a banki célra készült és hiszem, hogy az ingatlan minél szélesebb spektrumú bemutatása támogatja a megrendelői igények kiszolgálását. </a:t>
            </a:r>
            <a:r>
              <a:rPr lang="hu-HU" dirty="0"/>
              <a:t> 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86715"/>
            <a:ext cx="5307700" cy="5582566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sz="4400" u="sng" dirty="0"/>
              <a:t>Az előadás célja</a:t>
            </a:r>
          </a:p>
          <a:p>
            <a:pPr marL="0" indent="0" algn="just" rtl="0">
              <a:buNone/>
            </a:pPr>
            <a:r>
              <a:rPr lang="hu-HU" dirty="0"/>
              <a:t>Cégünk elsőként kezdte el használni a drónokat az értékbecslések során. </a:t>
            </a:r>
          </a:p>
          <a:p>
            <a:pPr marL="0" indent="0" algn="just" rtl="0">
              <a:buNone/>
            </a:pPr>
            <a:r>
              <a:rPr lang="hu-HU" dirty="0"/>
              <a:t>Tapasztalatainkat, az előnyöket, illetve a drónhasználatra vonatkozó szabályozást szeretném bemutatni Önöknek.</a:t>
            </a:r>
          </a:p>
        </p:txBody>
      </p:sp>
      <p:grpSp>
        <p:nvGrpSpPr>
          <p:cNvPr id="46" name="Csoport 45" title="háromszögek csoportja">
            <a:extLst>
              <a:ext uri="{FF2B5EF4-FFF2-40B4-BE49-F238E27FC236}">
                <a16:creationId xmlns:a16="http://schemas.microsoft.com/office/drawing/2014/main" xmlns="" id="{62DF6AE8-6133-4C1E-91DD-755705ACF0F1}"/>
              </a:ext>
            </a:extLst>
          </p:cNvPr>
          <p:cNvGrpSpPr/>
          <p:nvPr/>
        </p:nvGrpSpPr>
        <p:grpSpPr>
          <a:xfrm>
            <a:off x="6464300" y="1694262"/>
            <a:ext cx="1850209" cy="1915995"/>
            <a:chOff x="9862160" y="831132"/>
            <a:chExt cx="1850209" cy="1915995"/>
          </a:xfrm>
        </p:grpSpPr>
        <p:sp>
          <p:nvSpPr>
            <p:cNvPr id="16" name="Szabadkézi sokszög: Alakzat 15" title="háromszögek">
              <a:extLst>
                <a:ext uri="{FF2B5EF4-FFF2-40B4-BE49-F238E27FC236}">
                  <a16:creationId xmlns:a16="http://schemas.microsoft.com/office/drawing/2014/main" xmlns="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17" name="Szabadkézi sokszög: Alakzat 16" title="háromszögek">
              <a:extLst>
                <a:ext uri="{FF2B5EF4-FFF2-40B4-BE49-F238E27FC236}">
                  <a16:creationId xmlns:a16="http://schemas.microsoft.com/office/drawing/2014/main" xmlns="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18" name="Szabadkézi sokszög: Alakzat 17" title="háromszögek">
              <a:extLst>
                <a:ext uri="{FF2B5EF4-FFF2-40B4-BE49-F238E27FC236}">
                  <a16:creationId xmlns:a16="http://schemas.microsoft.com/office/drawing/2014/main" xmlns="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19" name="Szabadkézi sokszög: Alakzat 18" title="háromszögek">
              <a:extLst>
                <a:ext uri="{FF2B5EF4-FFF2-40B4-BE49-F238E27FC236}">
                  <a16:creationId xmlns:a16="http://schemas.microsoft.com/office/drawing/2014/main" xmlns="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0" name="Szabadkézi sokszög: Alakzat 19" title="háromszögek">
              <a:extLst>
                <a:ext uri="{FF2B5EF4-FFF2-40B4-BE49-F238E27FC236}">
                  <a16:creationId xmlns:a16="http://schemas.microsoft.com/office/drawing/2014/main" xmlns="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1" name="Szabadkézi sokszög: Alakzat 20" title="háromszögek">
              <a:extLst>
                <a:ext uri="{FF2B5EF4-FFF2-40B4-BE49-F238E27FC236}">
                  <a16:creationId xmlns:a16="http://schemas.microsoft.com/office/drawing/2014/main" xmlns="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2" name="Szabadkézi sokszög: Alakzat 21" title="háromszögek">
              <a:extLst>
                <a:ext uri="{FF2B5EF4-FFF2-40B4-BE49-F238E27FC236}">
                  <a16:creationId xmlns:a16="http://schemas.microsoft.com/office/drawing/2014/main" xmlns="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3" name="Szabadkézi sokszög: Alakzat 22" title="háromszögek">
              <a:extLst>
                <a:ext uri="{FF2B5EF4-FFF2-40B4-BE49-F238E27FC236}">
                  <a16:creationId xmlns:a16="http://schemas.microsoft.com/office/drawing/2014/main" xmlns="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4" name="Szabadkézi sokszög: Alakzat 23" title="háromszögek">
              <a:extLst>
                <a:ext uri="{FF2B5EF4-FFF2-40B4-BE49-F238E27FC236}">
                  <a16:creationId xmlns:a16="http://schemas.microsoft.com/office/drawing/2014/main" xmlns="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5" name="Szabadkézi sokszög: Alakzat 24" title="háromszögek">
              <a:extLst>
                <a:ext uri="{FF2B5EF4-FFF2-40B4-BE49-F238E27FC236}">
                  <a16:creationId xmlns:a16="http://schemas.microsoft.com/office/drawing/2014/main" xmlns="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6" name="Szabadkézi sokszög: Alakzat 25" title="háromszögek">
              <a:extLst>
                <a:ext uri="{FF2B5EF4-FFF2-40B4-BE49-F238E27FC236}">
                  <a16:creationId xmlns:a16="http://schemas.microsoft.com/office/drawing/2014/main" xmlns="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7" name="Szabadkézi sokszög: Alakzat 26" title="háromszögek">
              <a:extLst>
                <a:ext uri="{FF2B5EF4-FFF2-40B4-BE49-F238E27FC236}">
                  <a16:creationId xmlns:a16="http://schemas.microsoft.com/office/drawing/2014/main" xmlns="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8" name="Szabadkézi sokszög: Alakzat 27" title="háromszögek">
              <a:extLst>
                <a:ext uri="{FF2B5EF4-FFF2-40B4-BE49-F238E27FC236}">
                  <a16:creationId xmlns:a16="http://schemas.microsoft.com/office/drawing/2014/main" xmlns="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9" name="Szabadkézi sokszög: Alakzat 28" title="háromszögek">
              <a:extLst>
                <a:ext uri="{FF2B5EF4-FFF2-40B4-BE49-F238E27FC236}">
                  <a16:creationId xmlns:a16="http://schemas.microsoft.com/office/drawing/2014/main" xmlns="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>
                <a:solidFill>
                  <a:schemeClr val="tx1"/>
                </a:solidFill>
              </a:rPr>
              <a:pPr rtl="0"/>
              <a:t>2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9" name="Kép helye 8">
            <a:extLst>
              <a:ext uri="{FF2B5EF4-FFF2-40B4-BE49-F238E27FC236}">
                <a16:creationId xmlns:a16="http://schemas.microsoft.com/office/drawing/2014/main" xmlns="" id="{CC1B6DB5-4081-4D20-B450-01851C7606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00" y="86715"/>
            <a:ext cx="6009285" cy="3620582"/>
          </a:xfr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13-2.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Füzesabonyi fejl.terület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31589"/>
            <a:ext cx="2951163" cy="360603"/>
          </a:xfrm>
        </p:spPr>
        <p:txBody>
          <a:bodyPr rtlCol="0"/>
          <a:lstStyle/>
          <a:p>
            <a:pPr rtl="0"/>
            <a:r>
              <a:rPr lang="hu-HU" sz="1200" dirty="0"/>
              <a:t>Itt vannak a légvezetékek (</a:t>
            </a:r>
            <a:r>
              <a:rPr lang="hu-HU" sz="1200" dirty="0">
                <a:solidFill>
                  <a:srgbClr val="FF0000"/>
                </a:solidFill>
              </a:rPr>
              <a:t>pirossal</a:t>
            </a:r>
            <a:r>
              <a:rPr lang="hu-HU" sz="1200" dirty="0"/>
              <a:t>)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20</a:t>
            </a:fld>
            <a:endParaRPr lang="hu-HU" dirty="0"/>
          </a:p>
        </p:txBody>
      </p:sp>
      <p:pic>
        <p:nvPicPr>
          <p:cNvPr id="11" name="Kép helye 10">
            <a:extLst>
              <a:ext uri="{FF2B5EF4-FFF2-40B4-BE49-F238E27FC236}">
                <a16:creationId xmlns:a16="http://schemas.microsoft.com/office/drawing/2014/main" xmlns="" id="{1507EB8E-55B8-4D99-A2C2-14E3E1CB97FE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Lekerekített téglalapbuborék 5">
            <a:extLst>
              <a:ext uri="{FF2B5EF4-FFF2-40B4-BE49-F238E27FC236}">
                <a16:creationId xmlns:a16="http://schemas.microsoft.com/office/drawing/2014/main" xmlns="" id="{C22548F7-BC3B-49C9-A55E-22F64A0D16CB}"/>
              </a:ext>
            </a:extLst>
          </p:cNvPr>
          <p:cNvSpPr/>
          <p:nvPr/>
        </p:nvSpPr>
        <p:spPr>
          <a:xfrm>
            <a:off x="7780052" y="1700702"/>
            <a:ext cx="1224915" cy="491490"/>
          </a:xfrm>
          <a:prstGeom prst="wedgeRoundRectCallout">
            <a:avLst>
              <a:gd name="adj1" fmla="val -60701"/>
              <a:gd name="adj2" fmla="val 164845"/>
              <a:gd name="adj3" fmla="val 16667"/>
            </a:avLst>
          </a:pr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sz="11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Elektromos légkábelek</a:t>
            </a:r>
            <a:endParaRPr lang="hu-H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0441109A-821D-451A-BC94-35C0C8A4FE8D}"/>
              </a:ext>
            </a:extLst>
          </p:cNvPr>
          <p:cNvCxnSpPr>
            <a:cxnSpLocks/>
          </p:cNvCxnSpPr>
          <p:nvPr/>
        </p:nvCxnSpPr>
        <p:spPr>
          <a:xfrm>
            <a:off x="5868140" y="1951204"/>
            <a:ext cx="3849149" cy="28249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C592E4B5-51C9-4ECC-A54C-D9640A6705C2}"/>
              </a:ext>
            </a:extLst>
          </p:cNvPr>
          <p:cNvCxnSpPr>
            <a:cxnSpLocks/>
          </p:cNvCxnSpPr>
          <p:nvPr/>
        </p:nvCxnSpPr>
        <p:spPr>
          <a:xfrm>
            <a:off x="6222666" y="1863131"/>
            <a:ext cx="4075431" cy="2522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kerekített téglalapbuborék 14">
            <a:extLst>
              <a:ext uri="{FF2B5EF4-FFF2-40B4-BE49-F238E27FC236}">
                <a16:creationId xmlns:a16="http://schemas.microsoft.com/office/drawing/2014/main" xmlns="" id="{7271C2BA-6A98-4368-9D47-6868A4CF2CF2}"/>
              </a:ext>
            </a:extLst>
          </p:cNvPr>
          <p:cNvSpPr/>
          <p:nvPr/>
        </p:nvSpPr>
        <p:spPr>
          <a:xfrm>
            <a:off x="4368011" y="4990153"/>
            <a:ext cx="1224915" cy="491490"/>
          </a:xfrm>
          <a:prstGeom prst="wedgeRoundRectCallout">
            <a:avLst>
              <a:gd name="adj1" fmla="val 136961"/>
              <a:gd name="adj2" fmla="val -370526"/>
              <a:gd name="adj3" fmla="val 16667"/>
            </a:avLst>
          </a:prstGeom>
          <a:solidFill>
            <a:schemeClr val="accent4">
              <a:alpha val="60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sz="11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Gázvezeték</a:t>
            </a:r>
            <a:endParaRPr lang="hu-H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7C22A7B7-58B5-4027-BD00-F78F9C46D92C}"/>
              </a:ext>
            </a:extLst>
          </p:cNvPr>
          <p:cNvCxnSpPr>
            <a:cxnSpLocks/>
          </p:cNvCxnSpPr>
          <p:nvPr/>
        </p:nvCxnSpPr>
        <p:spPr>
          <a:xfrm flipH="1">
            <a:off x="6262860" y="26899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46730416-4192-4ABD-96C4-2418E12F75ED}"/>
              </a:ext>
            </a:extLst>
          </p:cNvPr>
          <p:cNvCxnSpPr>
            <a:cxnSpLocks/>
          </p:cNvCxnSpPr>
          <p:nvPr/>
        </p:nvCxnSpPr>
        <p:spPr>
          <a:xfrm flipH="1">
            <a:off x="6415260" y="28423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4937F361-33E5-45D7-8179-40B12215E90E}"/>
              </a:ext>
            </a:extLst>
          </p:cNvPr>
          <p:cNvCxnSpPr>
            <a:cxnSpLocks/>
          </p:cNvCxnSpPr>
          <p:nvPr/>
        </p:nvCxnSpPr>
        <p:spPr>
          <a:xfrm flipH="1">
            <a:off x="6567660" y="29947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F48C9C90-B2B9-407B-B77B-F796E3813960}"/>
              </a:ext>
            </a:extLst>
          </p:cNvPr>
          <p:cNvCxnSpPr>
            <a:cxnSpLocks/>
          </p:cNvCxnSpPr>
          <p:nvPr/>
        </p:nvCxnSpPr>
        <p:spPr>
          <a:xfrm flipH="1">
            <a:off x="6720060" y="31471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A30308A4-8A9E-4C37-A033-FE1A6F8DC7F0}"/>
              </a:ext>
            </a:extLst>
          </p:cNvPr>
          <p:cNvCxnSpPr>
            <a:cxnSpLocks/>
          </p:cNvCxnSpPr>
          <p:nvPr/>
        </p:nvCxnSpPr>
        <p:spPr>
          <a:xfrm flipH="1">
            <a:off x="6872460" y="32995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1689DA0D-CB3A-435E-9D0A-4C7CEF866555}"/>
              </a:ext>
            </a:extLst>
          </p:cNvPr>
          <p:cNvCxnSpPr>
            <a:cxnSpLocks/>
          </p:cNvCxnSpPr>
          <p:nvPr/>
        </p:nvCxnSpPr>
        <p:spPr>
          <a:xfrm flipH="1">
            <a:off x="7024860" y="34519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xmlns="" id="{FD9650A8-FA73-4296-8FEF-A9FA3368EF29}"/>
              </a:ext>
            </a:extLst>
          </p:cNvPr>
          <p:cNvCxnSpPr>
            <a:cxnSpLocks/>
          </p:cNvCxnSpPr>
          <p:nvPr/>
        </p:nvCxnSpPr>
        <p:spPr>
          <a:xfrm flipH="1">
            <a:off x="7177260" y="36043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xmlns="" id="{D96EA8B9-4866-4E0D-807B-F309C268AF62}"/>
              </a:ext>
            </a:extLst>
          </p:cNvPr>
          <p:cNvCxnSpPr>
            <a:cxnSpLocks/>
          </p:cNvCxnSpPr>
          <p:nvPr/>
        </p:nvCxnSpPr>
        <p:spPr>
          <a:xfrm flipH="1">
            <a:off x="7329660" y="37567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xmlns="" id="{74917B96-F6F6-4B7D-972A-655F544DBEFC}"/>
              </a:ext>
            </a:extLst>
          </p:cNvPr>
          <p:cNvCxnSpPr>
            <a:cxnSpLocks/>
          </p:cNvCxnSpPr>
          <p:nvPr/>
        </p:nvCxnSpPr>
        <p:spPr>
          <a:xfrm flipH="1">
            <a:off x="7482060" y="39091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xmlns="" id="{AE4AAC47-4C84-487A-B767-69BA72BEC594}"/>
              </a:ext>
            </a:extLst>
          </p:cNvPr>
          <p:cNvCxnSpPr>
            <a:cxnSpLocks/>
          </p:cNvCxnSpPr>
          <p:nvPr/>
        </p:nvCxnSpPr>
        <p:spPr>
          <a:xfrm flipH="1">
            <a:off x="7634460" y="40615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xmlns="" id="{294BD327-194C-4943-83CD-96637B678DDA}"/>
              </a:ext>
            </a:extLst>
          </p:cNvPr>
          <p:cNvCxnSpPr>
            <a:cxnSpLocks/>
          </p:cNvCxnSpPr>
          <p:nvPr/>
        </p:nvCxnSpPr>
        <p:spPr>
          <a:xfrm flipH="1">
            <a:off x="7786860" y="42139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xmlns="" id="{9EA5BDE9-2BD0-477B-8938-E5F2037BE073}"/>
              </a:ext>
            </a:extLst>
          </p:cNvPr>
          <p:cNvCxnSpPr>
            <a:cxnSpLocks/>
          </p:cNvCxnSpPr>
          <p:nvPr/>
        </p:nvCxnSpPr>
        <p:spPr>
          <a:xfrm flipH="1">
            <a:off x="7939260" y="4366334"/>
            <a:ext cx="377637" cy="18552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 helye 9">
            <a:extLst>
              <a:ext uri="{FF2B5EF4-FFF2-40B4-BE49-F238E27FC236}">
                <a16:creationId xmlns:a16="http://schemas.microsoft.com/office/drawing/2014/main" xmlns="" id="{2CD1D1EC-5330-4440-9DE0-2FBF9CFFA793}"/>
              </a:ext>
            </a:extLst>
          </p:cNvPr>
          <p:cNvSpPr txBox="1">
            <a:spLocks/>
          </p:cNvSpPr>
          <p:nvPr/>
        </p:nvSpPr>
        <p:spPr>
          <a:xfrm>
            <a:off x="425999" y="2192192"/>
            <a:ext cx="2951163" cy="42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b="1" dirty="0"/>
              <a:t>De hol van a gázvezeték (ami sehol nem volt feljegyezve)?</a:t>
            </a:r>
          </a:p>
          <a:p>
            <a:endParaRPr lang="hu-HU" sz="1200" dirty="0"/>
          </a:p>
        </p:txBody>
      </p:sp>
      <p:sp>
        <p:nvSpPr>
          <p:cNvPr id="31" name="Szöveg helye 9">
            <a:extLst>
              <a:ext uri="{FF2B5EF4-FFF2-40B4-BE49-F238E27FC236}">
                <a16:creationId xmlns:a16="http://schemas.microsoft.com/office/drawing/2014/main" xmlns="" id="{7ED899C5-5F4B-4B11-A2CE-EA81638DE752}"/>
              </a:ext>
            </a:extLst>
          </p:cNvPr>
          <p:cNvSpPr txBox="1">
            <a:spLocks/>
          </p:cNvSpPr>
          <p:nvPr/>
        </p:nvSpPr>
        <p:spPr>
          <a:xfrm>
            <a:off x="418321" y="2666116"/>
            <a:ext cx="2951163" cy="42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b="1" dirty="0"/>
              <a:t>Nézzük meg a telek középső részét! </a:t>
            </a:r>
            <a:r>
              <a:rPr lang="hu-HU" sz="1200" dirty="0"/>
              <a:t>Ott jól látható, hogy a fű szárazabb egy sávban, amire arra utal, hogy azon rész alatt lehet valami.  </a:t>
            </a:r>
          </a:p>
          <a:p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8199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animBg="1"/>
      <p:bldP spid="16" grpId="0" animBg="1"/>
      <p:bldP spid="30" grpId="1" build="allAtOnce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13-3.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Füzesabonyi fejl.terület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762253"/>
            <a:ext cx="2951163" cy="2322709"/>
          </a:xfrm>
        </p:spPr>
        <p:txBody>
          <a:bodyPr rtlCol="0"/>
          <a:lstStyle/>
          <a:p>
            <a:pPr rtl="0"/>
            <a:r>
              <a:rPr lang="hu-HU" sz="1200" dirty="0"/>
              <a:t>Ez alapján sokkal könnyebben felvázolható volt már a terület fejlesztésére alkalmas rész.</a:t>
            </a:r>
          </a:p>
          <a:p>
            <a:pPr rtl="0"/>
            <a:r>
              <a:rPr lang="hu-HU" sz="1200" dirty="0"/>
              <a:t>A vizsgálat során azt kaptuk, hogy habár 40%-a beépíthető lenne, viszont a vonatkozó vezetékek védőtávja miatt csak 28%-a fejleszthető. </a:t>
            </a:r>
          </a:p>
          <a:p>
            <a:pPr rtl="0"/>
            <a:r>
              <a:rPr lang="hu-HU" sz="1200" b="1" dirty="0"/>
              <a:t>Drón nélkül vélhetően nem derült volna ki a telket középen keresztül szelő gázvezeték jelentős korlátozása.  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21</a:t>
            </a:fld>
            <a:endParaRPr lang="hu-HU" dirty="0"/>
          </a:p>
        </p:txBody>
      </p:sp>
      <p:sp>
        <p:nvSpPr>
          <p:cNvPr id="12" name="Lekerekített téglalapbuborék 5">
            <a:extLst>
              <a:ext uri="{FF2B5EF4-FFF2-40B4-BE49-F238E27FC236}">
                <a16:creationId xmlns:a16="http://schemas.microsoft.com/office/drawing/2014/main" xmlns="" id="{C22548F7-BC3B-49C9-A55E-22F64A0D16CB}"/>
              </a:ext>
            </a:extLst>
          </p:cNvPr>
          <p:cNvSpPr/>
          <p:nvPr/>
        </p:nvSpPr>
        <p:spPr>
          <a:xfrm>
            <a:off x="7780052" y="1700702"/>
            <a:ext cx="1224915" cy="491490"/>
          </a:xfrm>
          <a:prstGeom prst="wedgeRoundRectCallout">
            <a:avLst>
              <a:gd name="adj1" fmla="val -60701"/>
              <a:gd name="adj2" fmla="val 164845"/>
              <a:gd name="adj3" fmla="val 16667"/>
            </a:avLst>
          </a:pr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sz="11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Elektromos légkábelek</a:t>
            </a:r>
            <a:endParaRPr lang="hu-H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0441109A-821D-451A-BC94-35C0C8A4FE8D}"/>
              </a:ext>
            </a:extLst>
          </p:cNvPr>
          <p:cNvCxnSpPr>
            <a:cxnSpLocks/>
          </p:cNvCxnSpPr>
          <p:nvPr/>
        </p:nvCxnSpPr>
        <p:spPr>
          <a:xfrm>
            <a:off x="5868140" y="1951204"/>
            <a:ext cx="3849149" cy="28249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C592E4B5-51C9-4ECC-A54C-D9640A6705C2}"/>
              </a:ext>
            </a:extLst>
          </p:cNvPr>
          <p:cNvCxnSpPr>
            <a:cxnSpLocks/>
          </p:cNvCxnSpPr>
          <p:nvPr/>
        </p:nvCxnSpPr>
        <p:spPr>
          <a:xfrm>
            <a:off x="6222666" y="1863131"/>
            <a:ext cx="4075431" cy="2522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ép helye 17">
            <a:extLst>
              <a:ext uri="{FF2B5EF4-FFF2-40B4-BE49-F238E27FC236}">
                <a16:creationId xmlns:a16="http://schemas.microsoft.com/office/drawing/2014/main" xmlns="" id="{ED46C5DA-1CE2-463D-A6E7-A7A9518510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36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xmlns="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-HU" u="sng" dirty="0"/>
              <a:t>3.2. Használat</a:t>
            </a:r>
          </a:p>
        </p:txBody>
      </p:sp>
      <p:sp>
        <p:nvSpPr>
          <p:cNvPr id="7" name="Alcím 6">
            <a:extLst>
              <a:ext uri="{FF2B5EF4-FFF2-40B4-BE49-F238E27FC236}">
                <a16:creationId xmlns:a16="http://schemas.microsoft.com/office/drawing/2014/main" xmlns="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hu-HU" sz="1800" dirty="0"/>
              <a:t>Emlékszem az első felszállásomra: 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hu-HU" sz="1800" dirty="0"/>
              <a:t>„Rettenetesen izgultam és kicsit féltem is. Mint az első önálló autóvezetésemkor. 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hu-HU" sz="1800" dirty="0"/>
              <a:t>Aztán autót is elég jól megtanultam vezetni</a:t>
            </a:r>
            <a:r>
              <a:rPr lang="hu-HU" dirty="0"/>
              <a:t>.” </a:t>
            </a:r>
          </a:p>
        </p:txBody>
      </p:sp>
      <p:grpSp>
        <p:nvGrpSpPr>
          <p:cNvPr id="60" name="Csoport 59" title="geometriai alakzat">
            <a:extLst>
              <a:ext uri="{FF2B5EF4-FFF2-40B4-BE49-F238E27FC236}">
                <a16:creationId xmlns:a16="http://schemas.microsoft.com/office/drawing/2014/main" xmlns="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Szabadkézi sokszög: Alakzat 13">
              <a:extLst>
                <a:ext uri="{FF2B5EF4-FFF2-40B4-BE49-F238E27FC236}">
                  <a16:creationId xmlns:a16="http://schemas.microsoft.com/office/drawing/2014/main" xmlns="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1" name="Szabadkézi sokszög: Alakzat 50">
              <a:extLst>
                <a:ext uri="{FF2B5EF4-FFF2-40B4-BE49-F238E27FC236}">
                  <a16:creationId xmlns:a16="http://schemas.microsoft.com/office/drawing/2014/main" xmlns="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2" name="Szabadkézi sokszög: Alakzat 17">
              <a:extLst>
                <a:ext uri="{FF2B5EF4-FFF2-40B4-BE49-F238E27FC236}">
                  <a16:creationId xmlns:a16="http://schemas.microsoft.com/office/drawing/2014/main" xmlns="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3" name="Szabadkézi sokszög: Alakzat 19">
              <a:extLst>
                <a:ext uri="{FF2B5EF4-FFF2-40B4-BE49-F238E27FC236}">
                  <a16:creationId xmlns:a16="http://schemas.microsoft.com/office/drawing/2014/main" xmlns="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4" name="Szabadkézi sokszög: Alakzat 23">
              <a:extLst>
                <a:ext uri="{FF2B5EF4-FFF2-40B4-BE49-F238E27FC236}">
                  <a16:creationId xmlns:a16="http://schemas.microsoft.com/office/drawing/2014/main" xmlns="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5" name="Szabadkézi sokszög: Alakzat 54">
              <a:extLst>
                <a:ext uri="{FF2B5EF4-FFF2-40B4-BE49-F238E27FC236}">
                  <a16:creationId xmlns:a16="http://schemas.microsoft.com/office/drawing/2014/main" xmlns="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>
                <a:solidFill>
                  <a:schemeClr val="tx1"/>
                </a:solidFill>
              </a:rPr>
              <a:pPr rtl="0"/>
              <a:t>22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9" name="Kép helye 8">
            <a:extLst>
              <a:ext uri="{FF2B5EF4-FFF2-40B4-BE49-F238E27FC236}">
                <a16:creationId xmlns:a16="http://schemas.microsoft.com/office/drawing/2014/main" xmlns="" id="{17E69AB2-E170-44EE-922A-227E8ABF5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Használat a természetben 1.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27713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Így néz ki egy drónszett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03799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Fontosabb tartozékok:</a:t>
            </a:r>
          </a:p>
          <a:p>
            <a:pPr rtl="0"/>
            <a:r>
              <a:rPr lang="hu-HU" sz="1200" dirty="0"/>
              <a:t>Dróntáska</a:t>
            </a:r>
          </a:p>
          <a:p>
            <a:pPr rtl="0"/>
            <a:r>
              <a:rPr lang="hu-HU" sz="1200" dirty="0"/>
              <a:t>Távirányító</a:t>
            </a:r>
          </a:p>
          <a:p>
            <a:pPr rtl="0"/>
            <a:r>
              <a:rPr lang="hu-HU" sz="1200" dirty="0"/>
              <a:t>Akkumulátor és azok töltői </a:t>
            </a:r>
          </a:p>
          <a:p>
            <a:pPr rtl="0"/>
            <a:r>
              <a:rPr lang="hu-HU" sz="1200" dirty="0"/>
              <a:t>Drón</a:t>
            </a:r>
          </a:p>
          <a:p>
            <a:pPr rtl="0"/>
            <a:r>
              <a:rPr lang="hu-HU" sz="1200" dirty="0"/>
              <a:t>Kábelek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23</a:t>
            </a:fld>
            <a:endParaRPr lang="hu-HU" dirty="0"/>
          </a:p>
        </p:txBody>
      </p:sp>
      <p:pic>
        <p:nvPicPr>
          <p:cNvPr id="11" name="Kép helye 10">
            <a:extLst>
              <a:ext uri="{FF2B5EF4-FFF2-40B4-BE49-F238E27FC236}">
                <a16:creationId xmlns:a16="http://schemas.microsoft.com/office/drawing/2014/main" xmlns="" id="{32F65A49-57C3-4C4E-853A-7D168B7869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71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Használat a természetben 2.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45468"/>
            <a:ext cx="3204967" cy="432001"/>
          </a:xfrm>
        </p:spPr>
        <p:txBody>
          <a:bodyPr rtlCol="0"/>
          <a:lstStyle/>
          <a:p>
            <a:pPr rtl="0"/>
            <a:r>
              <a:rPr lang="hu-HU" sz="2400" dirty="0"/>
              <a:t>Szükséges eszközök: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376356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endParaRPr lang="hu-HU" dirty="0"/>
          </a:p>
          <a:p>
            <a:pPr rtl="0"/>
            <a:r>
              <a:rPr lang="hu-HU" sz="1200" dirty="0"/>
              <a:t>Távirányító és mobiltelefon</a:t>
            </a:r>
          </a:p>
          <a:p>
            <a:pPr rtl="0"/>
            <a:r>
              <a:rPr lang="hu-HU" sz="1200" dirty="0"/>
              <a:t>Drón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24</a:t>
            </a:fld>
            <a:endParaRPr lang="hu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xmlns="" id="{73C14429-5DFA-466E-AFCF-223F33573E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2796" y="1376357"/>
            <a:ext cx="3358959" cy="2322709"/>
          </a:xfr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983EBD2D-2E9F-43EC-ACB6-7C4339288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30" y="3215325"/>
            <a:ext cx="3719744" cy="24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Használat a természetben 3.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249654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Felszállás - leszállás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40" y="1859273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endParaRPr lang="hu-HU" dirty="0"/>
          </a:p>
          <a:p>
            <a:pPr rtl="0"/>
            <a:r>
              <a:rPr lang="hu-HU" sz="1200" dirty="0"/>
              <a:t>Az interneten számos elérhető videó van, amik segítségével könnyen el lehet sajátítani az alapvetően szükséges készségeket és autodidakta módon el lehet sajátítani a drónokkal való repülés alapjait.</a:t>
            </a:r>
          </a:p>
          <a:p>
            <a:pPr rtl="0"/>
            <a:r>
              <a:rPr lang="hu-HU" sz="1200" dirty="0"/>
              <a:t>Számos tanfolyam is van, ahol még több készséget tudunk elsajátítani. Ilyet szervez például a Magyar Nemzeti Drón Szövetség (mndsz.hu) </a:t>
            </a:r>
          </a:p>
          <a:p>
            <a:pPr rtl="0"/>
            <a:r>
              <a:rPr lang="hu-HU" sz="1200" dirty="0"/>
              <a:t>Itt egy rövid bemutató videó a fel-, és leszállás kapcsán.</a:t>
            </a:r>
          </a:p>
          <a:p>
            <a:pPr rtl="0"/>
            <a:endParaRPr lang="hu-HU" sz="1200" dirty="0"/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25</a:t>
            </a:fld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983EBD2D-2E9F-43EC-ACB6-7C4339288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30" y="3215325"/>
            <a:ext cx="3719744" cy="2481040"/>
          </a:xfrm>
          <a:prstGeom prst="rect">
            <a:avLst/>
          </a:prstGeom>
        </p:spPr>
      </p:pic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1573FC90-1751-41F1-AD45-8D862C34EE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" name="Online médiaelem 4" title="Mavic Mini | How To Fly Mavic Mini">
            <a:hlinkClick r:id="" action="ppaction://media"/>
            <a:extLst>
              <a:ext uri="{FF2B5EF4-FFF2-40B4-BE49-F238E27FC236}">
                <a16:creationId xmlns:a16="http://schemas.microsoft.com/office/drawing/2014/main" xmlns="" id="{98282E59-1D6F-4037-8B05-9073CBFB42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190260" y="1681655"/>
            <a:ext cx="6236081" cy="35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u="sng" dirty="0"/>
              <a:t>4. Repülés szabályozása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hu-HU" dirty="0"/>
              <a:t>Jelenlegi szabályozás</a:t>
            </a:r>
          </a:p>
        </p:txBody>
      </p:sp>
      <p:sp>
        <p:nvSpPr>
          <p:cNvPr id="78" name="Szöveg helye 12">
            <a:extLst>
              <a:ext uri="{FF2B5EF4-FFF2-40B4-BE49-F238E27FC236}">
                <a16:creationId xmlns:a16="http://schemas.microsoft.com/office/drawing/2014/main" xmlns="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2"/>
            <a:ext cx="3160086" cy="499989"/>
          </a:xfrm>
        </p:spPr>
        <p:txBody>
          <a:bodyPr rtlCol="0"/>
          <a:lstStyle/>
          <a:p>
            <a:pPr rtl="0"/>
            <a:r>
              <a:rPr lang="hu-HU" sz="1400" dirty="0"/>
              <a:t>Jelenleg minden drónhasználat előtt ‚eseti légtéret’ kell igényelni.</a:t>
            </a:r>
          </a:p>
          <a:p>
            <a:pPr rtl="0"/>
            <a:r>
              <a:rPr lang="hu-HU" sz="1400" dirty="0"/>
              <a:t>Bővebben a következőkben. </a:t>
            </a:r>
          </a:p>
        </p:txBody>
      </p:sp>
      <p:cxnSp>
        <p:nvCxnSpPr>
          <p:cNvPr id="79" name="Egyenes összekötő 78" descr="Első elválasztó a dián">
            <a:extLst>
              <a:ext uri="{FF2B5EF4-FFF2-40B4-BE49-F238E27FC236}">
                <a16:creationId xmlns:a16="http://schemas.microsoft.com/office/drawing/2014/main" xmlns="" id="{9A78A0D0-CF23-497E-A110-B0666F32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7471" y="2994585"/>
            <a:ext cx="3002400" cy="432000"/>
          </a:xfrm>
        </p:spPr>
        <p:txBody>
          <a:bodyPr rtlCol="0"/>
          <a:lstStyle/>
          <a:p>
            <a:pPr rtl="0"/>
            <a:r>
              <a:rPr lang="hu-HU" dirty="0"/>
              <a:t>Várható szabályozás</a:t>
            </a:r>
          </a:p>
        </p:txBody>
      </p:sp>
      <p:sp>
        <p:nvSpPr>
          <p:cNvPr id="76" name="Szöveg helye 3">
            <a:extLst>
              <a:ext uri="{FF2B5EF4-FFF2-40B4-BE49-F238E27FC236}">
                <a16:creationId xmlns:a16="http://schemas.microsoft.com/office/drawing/2014/main" xmlns="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3339723"/>
            <a:ext cx="3160086" cy="1166975"/>
          </a:xfrm>
        </p:spPr>
        <p:txBody>
          <a:bodyPr rtlCol="0"/>
          <a:lstStyle/>
          <a:p>
            <a:pPr rtl="0"/>
            <a:r>
              <a:rPr lang="hu-HU" sz="1400" dirty="0"/>
              <a:t>2020. Nyarán várható, hogy lazítanak a szabályokon, pld. 50 méter alatti repülésnél nem kell majd ‚eseti légteret’ igényelni.</a:t>
            </a:r>
          </a:p>
          <a:p>
            <a:pPr rtl="0"/>
            <a:r>
              <a:rPr lang="hu-HU" sz="1400" dirty="0"/>
              <a:t>Bővebben a következőkben.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4673950"/>
            <a:ext cx="3002400" cy="432000"/>
          </a:xfrm>
        </p:spPr>
        <p:txBody>
          <a:bodyPr rtlCol="0"/>
          <a:lstStyle/>
          <a:p>
            <a:pPr rtl="0"/>
            <a:r>
              <a:rPr lang="hu-HU" dirty="0"/>
              <a:t>Felelősség biztosítás</a:t>
            </a:r>
          </a:p>
        </p:txBody>
      </p:sp>
      <p:sp>
        <p:nvSpPr>
          <p:cNvPr id="77" name="Szöveg helye 4">
            <a:extLst>
              <a:ext uri="{FF2B5EF4-FFF2-40B4-BE49-F238E27FC236}">
                <a16:creationId xmlns:a16="http://schemas.microsoft.com/office/drawing/2014/main" xmlns="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983716"/>
            <a:ext cx="3160086" cy="720000"/>
          </a:xfrm>
        </p:spPr>
        <p:txBody>
          <a:bodyPr rtlCol="0"/>
          <a:lstStyle/>
          <a:p>
            <a:r>
              <a:rPr lang="hu-HU" sz="1400" dirty="0"/>
              <a:t>Mivel a reptető az esetlegesen okozott kárért felel, így kötelező Felelősség biztosítással rendelkeznie.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>
                <a:solidFill>
                  <a:schemeClr val="tx1"/>
                </a:solidFill>
              </a:rPr>
              <a:pPr rtl="0"/>
              <a:t>26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3" name="Kép helye 12">
            <a:extLst>
              <a:ext uri="{FF2B5EF4-FFF2-40B4-BE49-F238E27FC236}">
                <a16:creationId xmlns:a16="http://schemas.microsoft.com/office/drawing/2014/main" xmlns="" id="{9823218D-6EAA-451D-9688-82C6283B0BC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Kép helye 6" descr="Földgömb: Afrika és Európa">
            <a:extLst>
              <a:ext uri="{FF2B5EF4-FFF2-40B4-BE49-F238E27FC236}">
                <a16:creationId xmlns:a16="http://schemas.microsoft.com/office/drawing/2014/main" xmlns="" id="{B5752BDA-A061-4900-959E-68234EA2A93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Kép helye 15" descr="Rögzítés">
            <a:extLst>
              <a:ext uri="{FF2B5EF4-FFF2-40B4-BE49-F238E27FC236}">
                <a16:creationId xmlns:a16="http://schemas.microsoft.com/office/drawing/2014/main" xmlns="" id="{DBAEF617-61B1-4F35-8B0D-E9CA47568E40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05874" y="3221537"/>
            <a:ext cx="691688" cy="691688"/>
          </a:xfrm>
        </p:spPr>
      </p:pic>
      <p:pic>
        <p:nvPicPr>
          <p:cNvPr id="20" name="Kép helye 19" descr="Kézfogás">
            <a:extLst>
              <a:ext uri="{FF2B5EF4-FFF2-40B4-BE49-F238E27FC236}">
                <a16:creationId xmlns:a16="http://schemas.microsoft.com/office/drawing/2014/main" xmlns="" id="{5F1E222D-55D1-4868-B4B9-BB3329C62F4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05874" y="4816464"/>
            <a:ext cx="691688" cy="691688"/>
          </a:xfrm>
        </p:spPr>
      </p:pic>
      <p:cxnSp>
        <p:nvCxnSpPr>
          <p:cNvPr id="17" name="Egyenes összekötő 16" descr="Első elválasztó a dián">
            <a:extLst>
              <a:ext uri="{FF2B5EF4-FFF2-40B4-BE49-F238E27FC236}">
                <a16:creationId xmlns:a16="http://schemas.microsoft.com/office/drawing/2014/main" xmlns="" id="{1FEEF783-D6CF-4EB7-A0B5-870512B5BE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2" y="4412931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0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z="3000" u="sng" dirty="0"/>
              <a:t>4.1. A repülés jelenlegi szabályai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235205"/>
            <a:ext cx="11089140" cy="3566156"/>
          </a:xfrm>
        </p:spPr>
        <p:txBody>
          <a:bodyPr rtlCol="0"/>
          <a:lstStyle/>
          <a:p>
            <a:pPr marL="0" indent="0" rtl="0">
              <a:buNone/>
            </a:pPr>
            <a:endParaRPr lang="hu-HU" dirty="0"/>
          </a:p>
          <a:p>
            <a:pPr lvl="1">
              <a:spcBef>
                <a:spcPts val="1200"/>
              </a:spcBef>
            </a:pPr>
            <a:r>
              <a:rPr lang="hu-HU" b="1" dirty="0"/>
              <a:t>A magyar légtér igénybevételéről szóló 4/1998. (I.16.) Korm. rendelet</a:t>
            </a:r>
            <a:r>
              <a:rPr lang="hu-HU" dirty="0"/>
              <a:t> 1. § (3a) bekezdése rendelkezik arról, hogy a légiközlekedés biztonságának fenntartása érdekében eseti légteret kell kijelölni a pilóta nélküli légijárművel és a pilóta nélküli állami légijárművel végrehajtott repülésekhez. </a:t>
            </a:r>
          </a:p>
          <a:p>
            <a:pPr lvl="1">
              <a:spcBef>
                <a:spcPts val="1200"/>
              </a:spcBef>
            </a:pPr>
            <a:r>
              <a:rPr lang="hu-HU" dirty="0"/>
              <a:t>A légtér igénylés menete: 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1. </a:t>
            </a:r>
            <a:r>
              <a:rPr lang="hu-HU" b="1" dirty="0"/>
              <a:t>Eseti légtér kijelölése iránti kérelmet </a:t>
            </a:r>
            <a:r>
              <a:rPr lang="hu-HU" dirty="0"/>
              <a:t>kell </a:t>
            </a:r>
            <a:r>
              <a:rPr lang="hu-HU" b="1" dirty="0"/>
              <a:t>benyújtani</a:t>
            </a:r>
            <a:r>
              <a:rPr lang="hu-HU" dirty="0"/>
              <a:t> a Honvédelmi Minisztérium Állami Légügyi Főosztály (HM ÁLF) részére legalább 30 nappal a tervezett igénybevétel előtt. 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2. </a:t>
            </a:r>
            <a:r>
              <a:rPr lang="hu-HU" b="1" dirty="0"/>
              <a:t>Illetékfizetési</a:t>
            </a:r>
            <a:r>
              <a:rPr lang="hu-HU" dirty="0"/>
              <a:t> kötelezettségnek kell eleget tenni (3.000.-Ft)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3. </a:t>
            </a:r>
            <a:r>
              <a:rPr lang="hu-HU" b="1" dirty="0"/>
              <a:t>Eseti légtér aktiválása</a:t>
            </a:r>
            <a:r>
              <a:rPr lang="hu-HU" dirty="0"/>
              <a:t>: A légtérigénylőnek az eseti légteret a repülés tényleges megkezdése előtt legalább 30 perccel aktiválnia kell, tehát fel kell vennie a kapcsolatot a Budapest ATS Központtal (a telefonszám az eseti légtér kijelölését tartalmazó határozatban megtalálható). Az aktiválás során meg kell adni a várható kezdési és befejezési időpontot, valamint a várható repülési magasságot. Ezen kívül azt is jelezni kell, ha 30 percig szünetel a repülés.</a:t>
            </a:r>
          </a:p>
          <a:p>
            <a:pPr marL="266700" lvl="1" indent="0">
              <a:spcBef>
                <a:spcPts val="1200"/>
              </a:spcBef>
              <a:buNone/>
            </a:pPr>
            <a:r>
              <a:rPr lang="hu-HU" dirty="0"/>
              <a:t>        </a:t>
            </a:r>
          </a:p>
          <a:p>
            <a:pPr marL="266700" lvl="1" indent="0">
              <a:spcBef>
                <a:spcPts val="1200"/>
              </a:spcBef>
              <a:buNone/>
            </a:pPr>
            <a:r>
              <a:rPr lang="hu-HU" dirty="0"/>
              <a:t>A fentiek alapján sajnos kijelenthető, hogy minden szabályt betartva használni drónokat ma Magyarországon igen nehezen lehet. </a:t>
            </a:r>
          </a:p>
          <a:p>
            <a:pPr lvl="1" rtl="0">
              <a:spcBef>
                <a:spcPts val="1200"/>
              </a:spcBef>
            </a:pP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1140" y="6227145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27</a:t>
            </a:fld>
            <a:endParaRPr lang="hu-HU" dirty="0"/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xmlns="" id="{FF823062-9123-4C1C-986C-80F57C5DA19C}"/>
              </a:ext>
            </a:extLst>
          </p:cNvPr>
          <p:cNvSpPr txBox="1">
            <a:spLocks/>
          </p:cNvSpPr>
          <p:nvPr/>
        </p:nvSpPr>
        <p:spPr>
          <a:xfrm>
            <a:off x="934724" y="709185"/>
            <a:ext cx="10561645" cy="16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600" dirty="0"/>
              <a:t>Jelenleg legálisan használni a drónokat csak nagyon korlátozottan lehet, ugyanis MINDEN repülés előtt szükség úgynevezett „eseti légtér használatot” kérni. Aminek menete az alábbiakban olvasható. </a:t>
            </a:r>
            <a:r>
              <a:rPr lang="hu-HU" sz="1600" i="1" dirty="0"/>
              <a:t>(Részletes jogszabályi elemzést nem folytattam, a közölt információkat a Magyar Nemzeti Drónszövetséggel egyeztetve közlöm</a:t>
            </a:r>
            <a:r>
              <a:rPr lang="hu-HU" sz="1600" dirty="0"/>
              <a:t>).</a:t>
            </a:r>
          </a:p>
          <a:p>
            <a:pPr marL="0" indent="0">
              <a:buNone/>
            </a:pPr>
            <a:r>
              <a:rPr lang="hu-HU" sz="1600" dirty="0"/>
              <a:t>Bővebb és részletesebb leírást tartalmaz a következő weboldal: </a:t>
            </a:r>
            <a:r>
              <a:rPr lang="hu-HU" sz="1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https://legter.hu/eseti-legter-tudastar/</a:t>
            </a:r>
            <a:endParaRPr lang="hu-HU" sz="1600" dirty="0">
              <a:solidFill>
                <a:srgbClr val="0070C0"/>
              </a:solidFill>
            </a:endParaRP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F296939F-DF69-4D5E-8DD4-0986E583D9CF}"/>
              </a:ext>
            </a:extLst>
          </p:cNvPr>
          <p:cNvCxnSpPr>
            <a:cxnSpLocks/>
          </p:cNvCxnSpPr>
          <p:nvPr/>
        </p:nvCxnSpPr>
        <p:spPr>
          <a:xfrm>
            <a:off x="432000" y="2332953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xmlns="" id="{713BC36D-C358-4DA9-A3D8-532E3825FD54}"/>
              </a:ext>
            </a:extLst>
          </p:cNvPr>
          <p:cNvCxnSpPr>
            <a:cxnSpLocks/>
          </p:cNvCxnSpPr>
          <p:nvPr/>
        </p:nvCxnSpPr>
        <p:spPr>
          <a:xfrm>
            <a:off x="456771" y="5696525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35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z="3000" u="sng" dirty="0"/>
              <a:t>4.2. A repülés várható szabályozása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40" y="2053159"/>
            <a:ext cx="11089140" cy="3713647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	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250 gr súly alatti drónoknál, 50 méter alatti repülésekre nem szükséges majd légtér használati engedélyt kérni </a:t>
            </a:r>
            <a:r>
              <a:rPr lang="hu-HU" dirty="0"/>
              <a:t>(az MNDSZ tájékoztatása alapján vélhetően elfogadják).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50 méter feletti repüléseknél egyszerűsödni fog a légtér használati engedély igénylése: </a:t>
            </a:r>
            <a:r>
              <a:rPr lang="hu-HU" dirty="0"/>
              <a:t>elektronikusan, mobiltelefon segítségével tudjuk majd megtenni és akár 30 perccel a felszállás előtt is igényelhető lesz. 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A könnyített engedélykérés nagy könnyebbséggel fog majd járni. </a:t>
            </a:r>
            <a:r>
              <a:rPr lang="hu-HU" dirty="0"/>
              <a:t>A legegyszerűbb dolga a </a:t>
            </a:r>
            <a:r>
              <a:rPr lang="hu-HU" dirty="0" smtClean="0"/>
              <a:t>2 </a:t>
            </a:r>
            <a:r>
              <a:rPr lang="hu-HU" dirty="0"/>
              <a:t>kg alatti drónok tulajdonosainak lesz. A tervezet szerint használatukhoz el kell olvasni egy tananyagot a légiközlekedési hatóság honlapján, amiről a hatóság automatikusan kiállítja az igazolást. </a:t>
            </a:r>
            <a:r>
              <a:rPr lang="hu-HU" dirty="0" smtClean="0"/>
              <a:t>Illetve nyilvántartásb</a:t>
            </a:r>
            <a:r>
              <a:rPr lang="hu-HU" dirty="0" smtClean="0"/>
              <a:t>a kell majd venni a </a:t>
            </a:r>
            <a:r>
              <a:rPr lang="hu-HU" dirty="0" err="1" smtClean="0"/>
              <a:t>drónt</a:t>
            </a:r>
            <a:r>
              <a:rPr lang="hu-HU" smtClean="0"/>
              <a:t>.</a:t>
            </a:r>
            <a:endParaRPr lang="hu-HU" b="1" dirty="0"/>
          </a:p>
          <a:p>
            <a:pPr lvl="1">
              <a:spcBef>
                <a:spcPts val="1200"/>
              </a:spcBef>
            </a:pPr>
            <a:r>
              <a:rPr lang="hu-HU" dirty="0"/>
              <a:t>Az EU rendelete alapján, az ezen célra alkalmas drónok a ‚Nyílt kategóriába’ tartoznak majd, mely szerint a „nyílt” kategóriába tartozó UAS-műveletek nem esnek sem előzetes műveleti engedély, sem az UAS üzemben tartójának a művelet végrehajtása előtt kiadott </a:t>
            </a:r>
            <a:r>
              <a:rPr lang="hu-HU" dirty="0" err="1"/>
              <a:t>üzembentartási</a:t>
            </a:r>
            <a:r>
              <a:rPr lang="hu-HU" dirty="0"/>
              <a:t> nyilatkozata hatálya alá. Részletesebben a fenti PDF linkre kattintva lehet tájékozódni. </a:t>
            </a:r>
          </a:p>
          <a:p>
            <a:pPr lvl="1">
              <a:spcBef>
                <a:spcPts val="1200"/>
              </a:spcBef>
            </a:pP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1140" y="6227145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28</a:t>
            </a:fld>
            <a:endParaRPr lang="hu-HU" dirty="0"/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xmlns="" id="{FF823062-9123-4C1C-986C-80F57C5DA19C}"/>
              </a:ext>
            </a:extLst>
          </p:cNvPr>
          <p:cNvSpPr txBox="1">
            <a:spLocks/>
          </p:cNvSpPr>
          <p:nvPr/>
        </p:nvSpPr>
        <p:spPr>
          <a:xfrm>
            <a:off x="934724" y="709185"/>
            <a:ext cx="10561645" cy="14548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600" dirty="0"/>
              <a:t>A jó hír, hogy várhatóan 2020. júliusától jelentősen egyszerűsödni fognak a drónok reptetésének szabályai. Egyelőre még nem ismert, hogy ténylegesen mit fognak Magyarországon elfogadni az EU rendeletből: </a:t>
            </a:r>
            <a:r>
              <a:rPr lang="pt-BR" sz="1600" dirty="0">
                <a:solidFill>
                  <a:srgbClr val="0070C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CELEX_32019R0947_HU_TXT.pdf</a:t>
            </a:r>
            <a:endParaRPr lang="hu-HU" sz="1600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600" u="sng" dirty="0">
                <a:solidFill>
                  <a:schemeClr val="tx1"/>
                </a:solidFill>
              </a:rPr>
              <a:t>Az alábbiakat várják a szakmai felek: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F296939F-DF69-4D5E-8DD4-0986E583D9CF}"/>
              </a:ext>
            </a:extLst>
          </p:cNvPr>
          <p:cNvCxnSpPr>
            <a:cxnSpLocks/>
          </p:cNvCxnSpPr>
          <p:nvPr/>
        </p:nvCxnSpPr>
        <p:spPr>
          <a:xfrm>
            <a:off x="371040" y="2140525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xmlns="" id="{713BC36D-C358-4DA9-A3D8-532E3825FD54}"/>
              </a:ext>
            </a:extLst>
          </p:cNvPr>
          <p:cNvCxnSpPr>
            <a:cxnSpLocks/>
          </p:cNvCxnSpPr>
          <p:nvPr/>
        </p:nvCxnSpPr>
        <p:spPr>
          <a:xfrm>
            <a:off x="456771" y="5452685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z="3000" u="sng" dirty="0"/>
              <a:t>4.3. Felelősség biztosítás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269" y="1864971"/>
            <a:ext cx="11089140" cy="3713647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	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Groupama Biztosító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CIG Pannónia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Allianz Hungária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Generali </a:t>
            </a:r>
            <a:endParaRPr lang="hu-HU" dirty="0"/>
          </a:p>
          <a:p>
            <a:pPr lvl="1">
              <a:spcBef>
                <a:spcPts val="1200"/>
              </a:spcBef>
            </a:pPr>
            <a:r>
              <a:rPr lang="hu-HU" dirty="0"/>
              <a:t>Stb.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1140" y="6227145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29</a:t>
            </a:fld>
            <a:endParaRPr lang="hu-HU" dirty="0"/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xmlns="" id="{FF823062-9123-4C1C-986C-80F57C5DA19C}"/>
              </a:ext>
            </a:extLst>
          </p:cNvPr>
          <p:cNvSpPr txBox="1">
            <a:spLocks/>
          </p:cNvSpPr>
          <p:nvPr/>
        </p:nvSpPr>
        <p:spPr>
          <a:xfrm>
            <a:off x="934724" y="709185"/>
            <a:ext cx="10561645" cy="14548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	</a:t>
            </a:r>
          </a:p>
          <a:p>
            <a:pPr marL="0" indent="0">
              <a:buNone/>
            </a:pPr>
            <a:r>
              <a:rPr lang="hu-HU" sz="1600" dirty="0"/>
              <a:t>Továbbra is kötelező lesz a felelősségbiztosítás is ezekre a gépekre a jövőben, arra az esetre ha a drón bármilyen balesetet okozna.</a:t>
            </a:r>
            <a:endParaRPr lang="hu-HU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1600" dirty="0">
                <a:solidFill>
                  <a:schemeClr val="tx1"/>
                </a:solidFill>
              </a:rPr>
              <a:t>A kisebb kategóriájú drónokra 15.000.-Ft/év körül vannak ajánlatok. Számos hazai biztosító társaságnál lehet ilyet igényelni: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F296939F-DF69-4D5E-8DD4-0986E583D9CF}"/>
              </a:ext>
            </a:extLst>
          </p:cNvPr>
          <p:cNvCxnSpPr>
            <a:cxnSpLocks/>
          </p:cNvCxnSpPr>
          <p:nvPr/>
        </p:nvCxnSpPr>
        <p:spPr>
          <a:xfrm>
            <a:off x="371040" y="1977965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xmlns="" id="{713BC36D-C358-4DA9-A3D8-532E3825FD54}"/>
              </a:ext>
            </a:extLst>
          </p:cNvPr>
          <p:cNvCxnSpPr>
            <a:cxnSpLocks/>
          </p:cNvCxnSpPr>
          <p:nvPr/>
        </p:nvCxnSpPr>
        <p:spPr>
          <a:xfrm>
            <a:off x="432000" y="5655885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u="sng" dirty="0"/>
              <a:t>Tematika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hu-HU" dirty="0"/>
              <a:t>1. Mik a drónok?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xmlns="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hu-HU" dirty="0"/>
              <a:t>Rövid áttekintés a drónokról, azok releváns típusairól</a:t>
            </a:r>
          </a:p>
        </p:txBody>
      </p:sp>
      <p:cxnSp>
        <p:nvCxnSpPr>
          <p:cNvPr id="75" name="Egyenes összekötő 74" descr="Első elválasztó a dián">
            <a:extLst>
              <a:ext uri="{FF2B5EF4-FFF2-40B4-BE49-F238E27FC236}">
                <a16:creationId xmlns:a16="http://schemas.microsoft.com/office/drawing/2014/main" xmlns="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hu-HU" dirty="0"/>
              <a:t>2. Alkalmazási terület </a:t>
            </a:r>
            <a:br>
              <a:rPr lang="hu-HU" dirty="0"/>
            </a:br>
            <a:r>
              <a:rPr lang="hu-HU" dirty="0"/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hu-HU" dirty="0"/>
              <a:t>Milyen alkalmazási területei vannak az ingatlanszakmában?</a:t>
            </a:r>
          </a:p>
        </p:txBody>
      </p:sp>
      <p:cxnSp>
        <p:nvCxnSpPr>
          <p:cNvPr id="77" name="Egyenes összekötő 76" descr="Második elválasztó a dián">
            <a:extLst>
              <a:ext uri="{FF2B5EF4-FFF2-40B4-BE49-F238E27FC236}">
                <a16:creationId xmlns:a16="http://schemas.microsoft.com/office/drawing/2014/main" xmlns="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hu-HU" dirty="0"/>
              <a:t>3. Tapasztalatok és használat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hu-HU" dirty="0"/>
              <a:t>Fényképekkel illusztrált saját tapasztalataink, illetve a használat egyszerűségének bemutatása</a:t>
            </a:r>
          </a:p>
        </p:txBody>
      </p:sp>
      <p:cxnSp>
        <p:nvCxnSpPr>
          <p:cNvPr id="78" name="Egyenes összekötő 77" descr="Harmadik elválasztó a dián">
            <a:extLst>
              <a:ext uri="{FF2B5EF4-FFF2-40B4-BE49-F238E27FC236}">
                <a16:creationId xmlns:a16="http://schemas.microsoft.com/office/drawing/2014/main" xmlns="" id="{29488879-6129-4D02-B173-36635DF61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 helye 10">
            <a:extLst>
              <a:ext uri="{FF2B5EF4-FFF2-40B4-BE49-F238E27FC236}">
                <a16:creationId xmlns:a16="http://schemas.microsoft.com/office/drawing/2014/main" xmlns="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hu-HU" dirty="0"/>
              <a:t>4. Repülés szabályozása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A163F1F1-E70E-4823-905B-45B18FCD3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hu-HU" dirty="0"/>
              <a:t>A vonatkozó repülésügyi szabályok áttekintése röviden</a:t>
            </a:r>
          </a:p>
        </p:txBody>
      </p:sp>
      <p:cxnSp>
        <p:nvCxnSpPr>
          <p:cNvPr id="79" name="Egyenes összekötő 78" descr="Negyedik elválasztó a dián">
            <a:extLst>
              <a:ext uri="{FF2B5EF4-FFF2-40B4-BE49-F238E27FC236}">
                <a16:creationId xmlns:a16="http://schemas.microsoft.com/office/drawing/2014/main" xmlns="" id="{9926A3E2-2234-409D-9838-30428E637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11">
            <a:extLst>
              <a:ext uri="{FF2B5EF4-FFF2-40B4-BE49-F238E27FC236}">
                <a16:creationId xmlns:a16="http://schemas.microsoft.com/office/drawing/2014/main" xmlns="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hu-HU" dirty="0"/>
              <a:t>5. Javaslat a drón kiválasztására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xmlns="" id="{A938F1A8-AEA6-473B-9AF3-DA6DF3A50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hu-HU" dirty="0"/>
              <a:t>Kiválasztás főbb szempontjai és javaslatok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3</a:t>
            </a:fld>
            <a:endParaRPr lang="hu-HU" dirty="0"/>
          </a:p>
        </p:txBody>
      </p:sp>
      <p:pic>
        <p:nvPicPr>
          <p:cNvPr id="17" name="Kép helye 16" descr="Repülőgép">
            <a:extLst>
              <a:ext uri="{FF2B5EF4-FFF2-40B4-BE49-F238E27FC236}">
                <a16:creationId xmlns:a16="http://schemas.microsoft.com/office/drawing/2014/main" xmlns="" id="{1B568EF1-1E46-44EB-9DF4-8629EA334D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Kép helye 20" descr="Felhasználói hálózat">
            <a:extLst>
              <a:ext uri="{FF2B5EF4-FFF2-40B4-BE49-F238E27FC236}">
                <a16:creationId xmlns:a16="http://schemas.microsoft.com/office/drawing/2014/main" xmlns="" id="{50E51161-2D4C-4DD2-980B-D0E04A84026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Kép helye 24" descr="Település">
            <a:extLst>
              <a:ext uri="{FF2B5EF4-FFF2-40B4-BE49-F238E27FC236}">
                <a16:creationId xmlns:a16="http://schemas.microsoft.com/office/drawing/2014/main" xmlns="" id="{1CD8BBF3-DFC1-472F-BC82-C1FEFC613612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Kép helye 28" descr="Rendőrség">
            <a:extLst>
              <a:ext uri="{FF2B5EF4-FFF2-40B4-BE49-F238E27FC236}">
                <a16:creationId xmlns:a16="http://schemas.microsoft.com/office/drawing/2014/main" xmlns="" id="{2F6C2CF4-3F2D-478A-81CE-C77EBD1F103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Kép helye 33" descr="Kérdések">
            <a:extLst>
              <a:ext uri="{FF2B5EF4-FFF2-40B4-BE49-F238E27FC236}">
                <a16:creationId xmlns:a16="http://schemas.microsoft.com/office/drawing/2014/main" xmlns="" id="{B4EBC94F-A3D0-4F9D-B1A5-1B98E78C445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76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xmlns="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-HU" u="sng" dirty="0"/>
              <a:t>5. Milyen drónt?</a:t>
            </a:r>
          </a:p>
        </p:txBody>
      </p:sp>
      <p:sp>
        <p:nvSpPr>
          <p:cNvPr id="7" name="Alcím 6">
            <a:extLst>
              <a:ext uri="{FF2B5EF4-FFF2-40B4-BE49-F238E27FC236}">
                <a16:creationId xmlns:a16="http://schemas.microsoft.com/office/drawing/2014/main" xmlns="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hu-HU" sz="1800" dirty="0"/>
              <a:t>Annak eldöntése, hogy ki milyen drónt fog választani, sok minden függvénye: ár, használati cél, szabályoknak megfelelés, stb.</a:t>
            </a:r>
            <a:r>
              <a:rPr lang="hu-HU" dirty="0"/>
              <a:t> </a:t>
            </a:r>
          </a:p>
        </p:txBody>
      </p:sp>
      <p:grpSp>
        <p:nvGrpSpPr>
          <p:cNvPr id="60" name="Csoport 59" title="geometriai alakzat">
            <a:extLst>
              <a:ext uri="{FF2B5EF4-FFF2-40B4-BE49-F238E27FC236}">
                <a16:creationId xmlns:a16="http://schemas.microsoft.com/office/drawing/2014/main" xmlns="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Szabadkézi sokszög: Alakzat 13">
              <a:extLst>
                <a:ext uri="{FF2B5EF4-FFF2-40B4-BE49-F238E27FC236}">
                  <a16:creationId xmlns:a16="http://schemas.microsoft.com/office/drawing/2014/main" xmlns="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1" name="Szabadkézi sokszög: Alakzat 50">
              <a:extLst>
                <a:ext uri="{FF2B5EF4-FFF2-40B4-BE49-F238E27FC236}">
                  <a16:creationId xmlns:a16="http://schemas.microsoft.com/office/drawing/2014/main" xmlns="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2" name="Szabadkézi sokszög: Alakzat 17">
              <a:extLst>
                <a:ext uri="{FF2B5EF4-FFF2-40B4-BE49-F238E27FC236}">
                  <a16:creationId xmlns:a16="http://schemas.microsoft.com/office/drawing/2014/main" xmlns="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3" name="Szabadkézi sokszög: Alakzat 19">
              <a:extLst>
                <a:ext uri="{FF2B5EF4-FFF2-40B4-BE49-F238E27FC236}">
                  <a16:creationId xmlns:a16="http://schemas.microsoft.com/office/drawing/2014/main" xmlns="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4" name="Szabadkézi sokszög: Alakzat 23">
              <a:extLst>
                <a:ext uri="{FF2B5EF4-FFF2-40B4-BE49-F238E27FC236}">
                  <a16:creationId xmlns:a16="http://schemas.microsoft.com/office/drawing/2014/main" xmlns="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55" name="Szabadkézi sokszög: Alakzat 54">
              <a:extLst>
                <a:ext uri="{FF2B5EF4-FFF2-40B4-BE49-F238E27FC236}">
                  <a16:creationId xmlns:a16="http://schemas.microsoft.com/office/drawing/2014/main" xmlns="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>
                <a:solidFill>
                  <a:schemeClr val="tx1"/>
                </a:solidFill>
              </a:rPr>
              <a:pPr rtl="0"/>
              <a:t>30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0" name="Kép helye 9">
            <a:extLst>
              <a:ext uri="{FF2B5EF4-FFF2-40B4-BE49-F238E27FC236}">
                <a16:creationId xmlns:a16="http://schemas.microsoft.com/office/drawing/2014/main" xmlns="" id="{97B77AC5-E774-44E2-9CA7-20C8072D7B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5048" r="5048"/>
          <a:stretch>
            <a:fillRect/>
          </a:stretch>
        </p:blipFill>
        <p:spPr>
          <a:xfrm>
            <a:off x="120030" y="86714"/>
            <a:ext cx="6009285" cy="66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z="3000" u="sng" dirty="0"/>
              <a:t>5. Javaslat a drón kiválasztására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787165"/>
            <a:ext cx="5472000" cy="4422835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	</a:t>
            </a:r>
          </a:p>
          <a:p>
            <a:pPr lvl="1" rtl="0">
              <a:spcBef>
                <a:spcPts val="1200"/>
              </a:spcBef>
            </a:pPr>
            <a:r>
              <a:rPr lang="hu-HU" dirty="0"/>
              <a:t>A legtöbb drón már képes irányítás nélkül, </a:t>
            </a:r>
            <a:r>
              <a:rPr lang="hu-HU" b="1" dirty="0"/>
              <a:t>egy helyben lebegni akár nagyobb szélben </a:t>
            </a:r>
            <a:r>
              <a:rPr lang="hu-HU" dirty="0"/>
              <a:t>is;</a:t>
            </a:r>
          </a:p>
          <a:p>
            <a:pPr lvl="1" rtl="0">
              <a:spcBef>
                <a:spcPts val="1200"/>
              </a:spcBef>
            </a:pPr>
            <a:r>
              <a:rPr lang="hu-HU" dirty="0"/>
              <a:t>A legtöbb drón, ha elveszíti a jeladó jelét, akkor </a:t>
            </a:r>
            <a:r>
              <a:rPr lang="hu-HU" b="1" dirty="0"/>
              <a:t>automatikusan visszarepül </a:t>
            </a:r>
            <a:r>
              <a:rPr lang="hu-HU" dirty="0"/>
              <a:t>a kiindulási pontra; </a:t>
            </a:r>
          </a:p>
          <a:p>
            <a:pPr lvl="1" rtl="0">
              <a:spcBef>
                <a:spcPts val="1200"/>
              </a:spcBef>
            </a:pPr>
            <a:r>
              <a:rPr lang="hu-HU" dirty="0"/>
              <a:t>Pontosan</a:t>
            </a:r>
            <a:r>
              <a:rPr lang="hu-HU" b="1" dirty="0"/>
              <a:t> jelzi a hátralévő repülési időt </a:t>
            </a:r>
            <a:r>
              <a:rPr lang="hu-HU" dirty="0"/>
              <a:t>és automatikusan számolja és jelzi, hogy mikor kell kezdeni a haza repülést;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Érzékelők vannak </a:t>
            </a:r>
            <a:r>
              <a:rPr lang="hu-HU" dirty="0"/>
              <a:t>(alul, felül, hátul, stb.), melyek biztosítják, </a:t>
            </a:r>
            <a:r>
              <a:rPr lang="hu-HU" b="1" dirty="0"/>
              <a:t>hogy ne repüljön bele semmilyen akadályba</a:t>
            </a:r>
            <a:r>
              <a:rPr lang="hu-HU" dirty="0"/>
              <a:t>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Mesterséges intelligencia </a:t>
            </a:r>
            <a:r>
              <a:rPr lang="hu-HU" dirty="0"/>
              <a:t>biztosítja a biztonságos repülést;</a:t>
            </a:r>
          </a:p>
          <a:p>
            <a:pPr lvl="1" rtl="0">
              <a:spcBef>
                <a:spcPts val="1200"/>
              </a:spcBef>
            </a:pPr>
            <a:r>
              <a:rPr lang="hu-HU" dirty="0"/>
              <a:t>Kikerüli, vagy </a:t>
            </a:r>
            <a:r>
              <a:rPr lang="hu-HU" b="1" dirty="0"/>
              <a:t>megáll az akadályok előtt</a:t>
            </a:r>
            <a:r>
              <a:rPr lang="hu-HU" dirty="0"/>
              <a:t>;</a:t>
            </a:r>
          </a:p>
          <a:p>
            <a:pPr lvl="1" rtl="0">
              <a:spcBef>
                <a:spcPts val="1200"/>
              </a:spcBef>
            </a:pPr>
            <a:r>
              <a:rPr lang="hu-HU" dirty="0"/>
              <a:t>Általában </a:t>
            </a:r>
            <a:r>
              <a:rPr lang="hu-HU" b="1" dirty="0"/>
              <a:t>15-20 perces repülési </a:t>
            </a:r>
            <a:r>
              <a:rPr lang="hu-HU" dirty="0"/>
              <a:t>időt tudnak egy akkuval;</a:t>
            </a:r>
          </a:p>
          <a:p>
            <a:pPr lvl="1">
              <a:spcBef>
                <a:spcPts val="1200"/>
              </a:spcBef>
            </a:pPr>
            <a:r>
              <a:rPr lang="hu-HU" dirty="0"/>
              <a:t>A </a:t>
            </a:r>
            <a:r>
              <a:rPr lang="hu-HU" dirty="0" err="1"/>
              <a:t>Mavic</a:t>
            </a:r>
            <a:r>
              <a:rPr lang="hu-HU" dirty="0"/>
              <a:t> Air </a:t>
            </a:r>
            <a:r>
              <a:rPr lang="hu-HU" b="1" dirty="0"/>
              <a:t>akár 60 km/h sebességgel </a:t>
            </a:r>
            <a:r>
              <a:rPr lang="hu-HU" dirty="0"/>
              <a:t>is képes repülni;</a:t>
            </a:r>
          </a:p>
          <a:p>
            <a:pPr lvl="1" rtl="0">
              <a:spcBef>
                <a:spcPts val="1200"/>
              </a:spcBef>
            </a:pPr>
            <a:endParaRPr lang="hu-HU" dirty="0"/>
          </a:p>
          <a:p>
            <a:pPr lvl="1" rtl="0">
              <a:spcBef>
                <a:spcPts val="1200"/>
              </a:spcBef>
            </a:pPr>
            <a:endParaRPr lang="hu-HU" dirty="0"/>
          </a:p>
        </p:txBody>
      </p:sp>
      <p:cxnSp>
        <p:nvCxnSpPr>
          <p:cNvPr id="8" name="Egyenes összekötő 7" descr="Középső elválasztó">
            <a:extLst>
              <a:ext uri="{FF2B5EF4-FFF2-40B4-BE49-F238E27FC236}">
                <a16:creationId xmlns:a16="http://schemas.microsoft.com/office/drawing/2014/main" xmlns="" id="{8C0B5329-C682-48C0-9185-0F9A9C17C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00033CE4-940B-422B-A258-BEC239BA97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256" y="1787165"/>
            <a:ext cx="5472113" cy="4361650"/>
          </a:xfrm>
        </p:spPr>
        <p:txBody>
          <a:bodyPr rtlCol="0"/>
          <a:lstStyle/>
          <a:p>
            <a:pPr lvl="1">
              <a:spcBef>
                <a:spcPts val="1200"/>
              </a:spcBef>
            </a:pPr>
            <a:endParaRPr lang="hu-HU" dirty="0"/>
          </a:p>
          <a:p>
            <a:pPr lvl="1">
              <a:spcBef>
                <a:spcPts val="1200"/>
              </a:spcBef>
            </a:pPr>
            <a:r>
              <a:rPr lang="hu-HU" b="1" dirty="0"/>
              <a:t>Min. 12 Mp-es kamerákkal </a:t>
            </a:r>
            <a:r>
              <a:rPr lang="hu-HU" dirty="0"/>
              <a:t>vannak felszerelve a drónok;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500 – 3.000 méter hatótávolság, </a:t>
            </a:r>
            <a:r>
              <a:rPr lang="hu-HU" dirty="0"/>
              <a:t>mely attól függ, hogy Wifi-s, vagy URH-s jeladós készüléket veszünk;</a:t>
            </a:r>
          </a:p>
          <a:p>
            <a:pPr lvl="1">
              <a:spcBef>
                <a:spcPts val="1200"/>
              </a:spcBef>
            </a:pPr>
            <a:r>
              <a:rPr lang="hu-HU" dirty="0"/>
              <a:t>Számos egyéb hasznos funkció: </a:t>
            </a:r>
            <a:r>
              <a:rPr lang="hu-HU" b="1" dirty="0"/>
              <a:t>tárgykövetés, gesztus vezérlés, speciális repülési módok </a:t>
            </a:r>
            <a:r>
              <a:rPr lang="hu-HU" dirty="0"/>
              <a:t>és fényképezés (természetesen ez típus függő);</a:t>
            </a:r>
          </a:p>
          <a:p>
            <a:pPr lvl="1">
              <a:spcBef>
                <a:spcPts val="1200"/>
              </a:spcBef>
            </a:pPr>
            <a:r>
              <a:rPr lang="hu-HU" dirty="0"/>
              <a:t>A </a:t>
            </a:r>
            <a:r>
              <a:rPr lang="hu-HU" dirty="0" err="1"/>
              <a:t>Mavic</a:t>
            </a:r>
            <a:r>
              <a:rPr lang="hu-HU" dirty="0"/>
              <a:t> Mini és </a:t>
            </a:r>
            <a:r>
              <a:rPr lang="hu-HU" dirty="0" err="1"/>
              <a:t>Mavic</a:t>
            </a:r>
            <a:r>
              <a:rPr lang="hu-HU" dirty="0"/>
              <a:t> Air meglepően kicsik: </a:t>
            </a:r>
            <a:r>
              <a:rPr lang="hu-HU" b="1" dirty="0"/>
              <a:t>250 – 430g</a:t>
            </a:r>
            <a:r>
              <a:rPr lang="hu-HU" dirty="0"/>
              <a:t>;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Érdemes </a:t>
            </a:r>
            <a:r>
              <a:rPr lang="hu-HU" dirty="0"/>
              <a:t>úgynevezett</a:t>
            </a:r>
            <a:r>
              <a:rPr lang="hu-HU" b="1" dirty="0"/>
              <a:t> </a:t>
            </a:r>
            <a:r>
              <a:rPr lang="hu-HU" b="1" dirty="0" err="1"/>
              <a:t>Combo</a:t>
            </a:r>
            <a:r>
              <a:rPr lang="hu-HU" b="1" dirty="0"/>
              <a:t>-ban vásárolni</a:t>
            </a:r>
            <a:r>
              <a:rPr lang="hu-HU" dirty="0"/>
              <a:t>, aminek előnyei: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3 db akkumulátor –&gt; min. 45 perc repülési idő;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Propeller védő; 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Hordozó táska ;</a:t>
            </a:r>
          </a:p>
          <a:p>
            <a:pPr lvl="2">
              <a:spcBef>
                <a:spcPts val="1200"/>
              </a:spcBef>
            </a:pPr>
            <a:r>
              <a:rPr lang="hu-HU" dirty="0"/>
              <a:t>Extra propellerek.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1140" y="6227145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31</a:t>
            </a:fld>
            <a:endParaRPr lang="hu-HU" dirty="0"/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xmlns="" id="{FF823062-9123-4C1C-986C-80F57C5DA19C}"/>
              </a:ext>
            </a:extLst>
          </p:cNvPr>
          <p:cNvSpPr txBox="1">
            <a:spLocks/>
          </p:cNvSpPr>
          <p:nvPr/>
        </p:nvSpPr>
        <p:spPr>
          <a:xfrm>
            <a:off x="167710" y="709185"/>
            <a:ext cx="11328659" cy="16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	</a:t>
            </a:r>
          </a:p>
          <a:p>
            <a:pPr marL="266700" lvl="1" indent="0">
              <a:buNone/>
            </a:pPr>
            <a:r>
              <a:rPr lang="hu-HU" dirty="0"/>
              <a:t>Természetesen a drónokra is igaz, hogy az ár az egészen alacsony összegtől indulva akár a csillagos ég lehet. Alább felsorolok pár hasznos tanácsot és tapasztalatot a választáshoz. (</a:t>
            </a:r>
            <a:r>
              <a:rPr lang="hu-HU" i="1" dirty="0"/>
              <a:t>Nem vagyok műszaki szakértője a drónoknak, így inkább felhasználói véleményeket írok</a:t>
            </a:r>
            <a:r>
              <a:rPr lang="hu-HU" dirty="0"/>
              <a:t>). Cégünknél DJI típusú drónokat használunk (DJI </a:t>
            </a:r>
            <a:r>
              <a:rPr lang="hu-HU" dirty="0" err="1"/>
              <a:t>Mavic</a:t>
            </a:r>
            <a:r>
              <a:rPr lang="hu-HU" dirty="0"/>
              <a:t> Air és DJI </a:t>
            </a:r>
            <a:r>
              <a:rPr lang="hu-HU" dirty="0" err="1"/>
              <a:t>Spark</a:t>
            </a:r>
            <a:r>
              <a:rPr lang="hu-HU" dirty="0"/>
              <a:t>), de van a piacon számos egyéb márka is. 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F296939F-DF69-4D5E-8DD4-0986E583D9CF}"/>
              </a:ext>
            </a:extLst>
          </p:cNvPr>
          <p:cNvCxnSpPr>
            <a:cxnSpLocks/>
          </p:cNvCxnSpPr>
          <p:nvPr/>
        </p:nvCxnSpPr>
        <p:spPr>
          <a:xfrm>
            <a:off x="432000" y="1876873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1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z="3000" u="sng" dirty="0"/>
              <a:t>5. Javaslat a drón kiválasztására 2.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1140" y="6210000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32</a:t>
            </a:fld>
            <a:endParaRPr lang="hu-HU" dirty="0"/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xmlns="" id="{FF823062-9123-4C1C-986C-80F57C5DA19C}"/>
              </a:ext>
            </a:extLst>
          </p:cNvPr>
          <p:cNvSpPr txBox="1">
            <a:spLocks/>
          </p:cNvSpPr>
          <p:nvPr/>
        </p:nvSpPr>
        <p:spPr>
          <a:xfrm>
            <a:off x="167710" y="709185"/>
            <a:ext cx="11328659" cy="16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	</a:t>
            </a:r>
          </a:p>
          <a:p>
            <a:pPr marL="266700" lvl="1" indent="0">
              <a:buNone/>
            </a:pPr>
            <a:r>
              <a:rPr lang="hu-HU" b="1" dirty="0"/>
              <a:t>A személyes tanácsom az, hogy alapvetően az értékbecslések támogatására elég a DJI </a:t>
            </a:r>
            <a:r>
              <a:rPr lang="hu-HU" b="1" dirty="0" err="1"/>
              <a:t>Mavic</a:t>
            </a:r>
            <a:r>
              <a:rPr lang="hu-HU" b="1" dirty="0"/>
              <a:t> MINI, vagy a DJI </a:t>
            </a:r>
            <a:r>
              <a:rPr lang="hu-HU" b="1" dirty="0" err="1"/>
              <a:t>Mavic</a:t>
            </a:r>
            <a:r>
              <a:rPr lang="hu-HU" b="1" dirty="0"/>
              <a:t> Air</a:t>
            </a:r>
            <a:r>
              <a:rPr lang="hu-HU" dirty="0"/>
              <a:t>. </a:t>
            </a:r>
          </a:p>
          <a:p>
            <a:pPr marL="266700" lvl="1" indent="0">
              <a:buNone/>
            </a:pPr>
            <a:r>
              <a:rPr lang="hu-HU" dirty="0"/>
              <a:t>Az alábbi táblázatban összefoglaltam a DJI által árult márkákat. Az árak tájékoztató jellegűek és ÁFA-t tartalmaznak, de érdemes szétnézni a különböző weboldalakon. </a:t>
            </a:r>
          </a:p>
          <a:p>
            <a:pPr marL="266700" lvl="1" indent="0">
              <a:buNone/>
            </a:pPr>
            <a:r>
              <a:rPr lang="hu-HU" dirty="0"/>
              <a:t>Én mindent a </a:t>
            </a:r>
            <a:r>
              <a:rPr lang="hu-HU" u="sng" dirty="0">
                <a:solidFill>
                  <a:srgbClr val="0070C0"/>
                </a:solidFill>
              </a:rPr>
              <a:t>droneshop.hu </a:t>
            </a:r>
            <a:r>
              <a:rPr lang="hu-HU" dirty="0"/>
              <a:t>oldalon vásároltam, ahol mindenben segítettek és a felelősségbiztosítást is meg lehet kötni náluk egyúttal. 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F296939F-DF69-4D5E-8DD4-0986E583D9CF}"/>
              </a:ext>
            </a:extLst>
          </p:cNvPr>
          <p:cNvCxnSpPr>
            <a:cxnSpLocks/>
          </p:cNvCxnSpPr>
          <p:nvPr/>
        </p:nvCxnSpPr>
        <p:spPr>
          <a:xfrm>
            <a:off x="431999" y="2100808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xmlns="" id="{DE834B85-4C03-4864-97F1-146565C7D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19210"/>
              </p:ext>
            </p:extLst>
          </p:nvPr>
        </p:nvGraphicFramePr>
        <p:xfrm>
          <a:off x="1135795" y="2230641"/>
          <a:ext cx="9656778" cy="376894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83623">
                  <a:extLst>
                    <a:ext uri="{9D8B030D-6E8A-4147-A177-3AD203B41FA5}">
                      <a16:colId xmlns:a16="http://schemas.microsoft.com/office/drawing/2014/main" xmlns="" val="2984151342"/>
                    </a:ext>
                  </a:extLst>
                </a:gridCol>
                <a:gridCol w="1506138">
                  <a:extLst>
                    <a:ext uri="{9D8B030D-6E8A-4147-A177-3AD203B41FA5}">
                      <a16:colId xmlns:a16="http://schemas.microsoft.com/office/drawing/2014/main" xmlns="" val="1596934876"/>
                    </a:ext>
                  </a:extLst>
                </a:gridCol>
                <a:gridCol w="1682999">
                  <a:extLst>
                    <a:ext uri="{9D8B030D-6E8A-4147-A177-3AD203B41FA5}">
                      <a16:colId xmlns:a16="http://schemas.microsoft.com/office/drawing/2014/main" xmlns="" val="1619679845"/>
                    </a:ext>
                  </a:extLst>
                </a:gridCol>
                <a:gridCol w="1594881">
                  <a:extLst>
                    <a:ext uri="{9D8B030D-6E8A-4147-A177-3AD203B41FA5}">
                      <a16:colId xmlns:a16="http://schemas.microsoft.com/office/drawing/2014/main" xmlns="" val="645057898"/>
                    </a:ext>
                  </a:extLst>
                </a:gridCol>
                <a:gridCol w="1594256">
                  <a:extLst>
                    <a:ext uri="{9D8B030D-6E8A-4147-A177-3AD203B41FA5}">
                      <a16:colId xmlns:a16="http://schemas.microsoft.com/office/drawing/2014/main" xmlns="" val="2576002357"/>
                    </a:ext>
                  </a:extLst>
                </a:gridCol>
                <a:gridCol w="1594881">
                  <a:extLst>
                    <a:ext uri="{9D8B030D-6E8A-4147-A177-3AD203B41FA5}">
                      <a16:colId xmlns:a16="http://schemas.microsoft.com/office/drawing/2014/main" xmlns="" val="4195385626"/>
                    </a:ext>
                  </a:extLst>
                </a:gridCol>
              </a:tblGrid>
              <a:tr h="515376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Típus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effectLst/>
                        </a:rPr>
                        <a:t>Mavic</a:t>
                      </a:r>
                      <a:r>
                        <a:rPr lang="hu-HU" sz="1600" dirty="0">
                          <a:effectLst/>
                        </a:rPr>
                        <a:t> Mini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effectLst/>
                        </a:rPr>
                        <a:t>Mavic</a:t>
                      </a:r>
                      <a:r>
                        <a:rPr lang="hu-HU" sz="1600" dirty="0">
                          <a:effectLst/>
                        </a:rPr>
                        <a:t> Air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effectLst/>
                        </a:rPr>
                        <a:t>Mavic</a:t>
                      </a:r>
                      <a:r>
                        <a:rPr lang="hu-HU" sz="1600" dirty="0">
                          <a:effectLst/>
                        </a:rPr>
                        <a:t> Pro </a:t>
                      </a:r>
                      <a:r>
                        <a:rPr lang="hu-HU" sz="1600" dirty="0" err="1">
                          <a:effectLst/>
                        </a:rPr>
                        <a:t>Platinum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effectLst/>
                        </a:rPr>
                        <a:t>Mavic</a:t>
                      </a:r>
                      <a:r>
                        <a:rPr lang="hu-HU" sz="1600" dirty="0">
                          <a:effectLst/>
                        </a:rPr>
                        <a:t> 2 Pro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effectLst/>
                        </a:rPr>
                        <a:t>Mavic</a:t>
                      </a:r>
                      <a:r>
                        <a:rPr lang="hu-HU" sz="1600" dirty="0">
                          <a:effectLst/>
                        </a:rPr>
                        <a:t> 2 Zoom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33363405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Súly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249 g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430 g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734 g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907 g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905 g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27444956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Összehajtott méret (mm)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140 x 82 x 57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168 x 83 x 49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198 x 83 x 83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214 x 91 x 84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214 x 91 x 84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93520561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Kamera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1/2,3” CMOS, 12 MP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1/2,3” CMOS, 12 MP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1/2,3” CMOS, 12,71 MP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1” CMOS, 20 MP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1/2,3” CMOS, 12 MP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51600306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Videó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2,7k/30 FPS, 40 Mbps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4K/30 FPS, 100 </a:t>
                      </a:r>
                      <a:r>
                        <a:rPr lang="hu-HU" sz="1200" dirty="0" err="1">
                          <a:effectLst/>
                        </a:rPr>
                        <a:t>Mbps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4K/30 FPS, 60 Mbps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4K/30 FPS, 100 Mbps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4K/30 FPS, 100 Mbps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22493445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Átviteli távolság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 km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4 km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7 km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18 km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18 km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3051109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Repülési idő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30 perc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21 perc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30 perc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31 perc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31 per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68355984"/>
                  </a:ext>
                </a:extLst>
              </a:tr>
              <a:tr h="28501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Javasolt ár (combo)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170.000.-Ft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280.000.-Ft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400.000.-Ft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650.000.-Ft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574.000.-Ft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10903394"/>
                  </a:ext>
                </a:extLst>
              </a:tr>
              <a:tr h="1125411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Link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900" u="sng" dirty="0">
                          <a:solidFill>
                            <a:srgbClr val="0070C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https://www.droneshop.hu/dji-dronok-158/dji-mavic-mini-218/dji-mavic-mini-1783</a:t>
                      </a:r>
                      <a:endParaRPr lang="hu-HU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900" u="sng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https://www.droneshop.hu/dji-dronok-158/dji-mavic-air-174/dji-mavic-air-fekete-1217</a:t>
                      </a:r>
                      <a:endParaRPr lang="hu-HU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900" u="sng" dirty="0">
                          <a:solidFill>
                            <a:srgbClr val="0070C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https://www.droneshop.hu/dji-dronok-158/dji-mavic-and-mavic-fly-more-combo-167/dji-mavic-pro-dron-1064</a:t>
                      </a:r>
                      <a:endParaRPr lang="hu-HU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900" u="sng" dirty="0">
                          <a:solidFill>
                            <a:srgbClr val="0070C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https://www.droneshop.hu/dji-dronok-158/dji-mavic-pro-2-195/dji-mavic-pro-2-1516</a:t>
                      </a:r>
                      <a:endParaRPr lang="hu-HU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800"/>
                        </a:spcAft>
                      </a:pPr>
                      <a:r>
                        <a:rPr lang="hu-HU" sz="900" u="sng" dirty="0">
                          <a:solidFill>
                            <a:srgbClr val="0070C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https://www.droneshop.hu/dji-dronok-158/dji-mavic-2-zoom-205/mavic-2-zoom-1517</a:t>
                      </a:r>
                      <a:endParaRPr lang="hu-HU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9369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-HU" dirty="0"/>
              <a:t>Összegzés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46542706-50AC-4B17-A704-143D94A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-HU" dirty="0"/>
              <a:t>„Azon túl, hogy mennyire hasznos a drón az értékbecslések során, bátran kijelenthetem, hogy a helyszíni szemle legjobb része, amikor a végén felrepülök a drónnal. Kicsit újra gyerek lehetek.”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BC163A50-2819-40D9-A42F-D84F47928C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6857" y="216016"/>
            <a:ext cx="5307700" cy="3431187"/>
          </a:xfrm>
        </p:spPr>
        <p:txBody>
          <a:bodyPr rtlCol="0"/>
          <a:lstStyle/>
          <a:p>
            <a:pPr rtl="0"/>
            <a:r>
              <a:rPr lang="hu-HU" dirty="0"/>
              <a:t>Lassan 2,5 éve használjuk a cégnél a drónokat. Ezek alapján azt mondhatom, hogy soha nem volt atrocitásunk azért, mert drón-felvételeket készítettünk. </a:t>
            </a:r>
          </a:p>
          <a:p>
            <a:pPr rtl="0"/>
            <a:r>
              <a:rPr lang="hu-HU" dirty="0"/>
              <a:t>Az Ügyfelek támogatják a reptetést, sőt sok esetben elkérik a fényképeket az egyedi perspektíva miatt. </a:t>
            </a:r>
          </a:p>
          <a:p>
            <a:pPr rtl="0"/>
            <a:r>
              <a:rPr lang="hu-HU" dirty="0"/>
              <a:t>Soha nem volt még veszélyes helyzetben részünk a drónok repülése közben (persze kellő odafigyelést igényel).</a:t>
            </a:r>
          </a:p>
          <a:p>
            <a:pPr rtl="0"/>
            <a:r>
              <a:rPr lang="hu-HU" dirty="0"/>
              <a:t>A Megrendelőink nagyon pozitívan fogadták az értékbecsléseink között a drón-felvételeket. </a:t>
            </a:r>
          </a:p>
          <a:p>
            <a:pPr rtl="0"/>
            <a:r>
              <a:rPr lang="hu-HU" dirty="0"/>
              <a:t>Magán célú használatra is használhatók.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>
                <a:solidFill>
                  <a:schemeClr val="tx1"/>
                </a:solidFill>
              </a:rPr>
              <a:pPr rtl="0"/>
              <a:t>33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3" name="Kép helye 12">
            <a:extLst>
              <a:ext uri="{FF2B5EF4-FFF2-40B4-BE49-F238E27FC236}">
                <a16:creationId xmlns:a16="http://schemas.microsoft.com/office/drawing/2014/main" xmlns="" id="{5E4C70E4-5C4D-4DBE-8216-1F1D1B1561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601" b="5601"/>
          <a:stretch>
            <a:fillRect/>
          </a:stretch>
        </p:blipFill>
        <p:spPr/>
      </p:pic>
      <p:sp>
        <p:nvSpPr>
          <p:cNvPr id="7" name="Tartalom helye 5">
            <a:extLst>
              <a:ext uri="{FF2B5EF4-FFF2-40B4-BE49-F238E27FC236}">
                <a16:creationId xmlns:a16="http://schemas.microsoft.com/office/drawing/2014/main" xmlns="" id="{E29268FF-9BB3-4E0E-BE00-A5E441D3726B}"/>
              </a:ext>
            </a:extLst>
          </p:cNvPr>
          <p:cNvSpPr txBox="1">
            <a:spLocks/>
          </p:cNvSpPr>
          <p:nvPr/>
        </p:nvSpPr>
        <p:spPr>
          <a:xfrm>
            <a:off x="6374142" y="3911600"/>
            <a:ext cx="5307700" cy="193887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Bízom benne, hogy sikerült felkeltenem az érdeklődésüket a drónhasználathoz és átadni az előnyeit. </a:t>
            </a:r>
          </a:p>
          <a:p>
            <a:r>
              <a:rPr lang="hu-HU" dirty="0"/>
              <a:t>Aki szeretné kipróbálni, vagy bármi kérdése van a használattal kapcsolatban, az forduljon hozzám bizalommal! 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xmlns="" id="{4F085E78-6D4F-4500-8C74-FF6F7E1F65A7}"/>
              </a:ext>
            </a:extLst>
          </p:cNvPr>
          <p:cNvCxnSpPr>
            <a:cxnSpLocks/>
          </p:cNvCxnSpPr>
          <p:nvPr/>
        </p:nvCxnSpPr>
        <p:spPr>
          <a:xfrm>
            <a:off x="6878320" y="3911600"/>
            <a:ext cx="4445328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helyőrzője 18" descr="Természetet megjelenítő kép&#10;&#10;A leírás teljesen megbízható">
            <a:extLst>
              <a:ext uri="{FF2B5EF4-FFF2-40B4-BE49-F238E27FC236}">
                <a16:creationId xmlns:a16="http://schemas.microsoft.com/office/drawing/2014/main" xmlns="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ím 2">
            <a:extLst>
              <a:ext uri="{FF2B5EF4-FFF2-40B4-BE49-F238E27FC236}">
                <a16:creationId xmlns:a16="http://schemas.microsoft.com/office/drawing/2014/main" xmlns="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6" y="2237328"/>
            <a:ext cx="8379871" cy="1449788"/>
          </a:xfrm>
        </p:spPr>
        <p:txBody>
          <a:bodyPr rtlCol="0"/>
          <a:lstStyle/>
          <a:p>
            <a:pPr algn="ctr" rtl="0"/>
            <a:r>
              <a:rPr lang="hu-HU" dirty="0"/>
              <a:t>Köszönöm!</a:t>
            </a:r>
          </a:p>
        </p:txBody>
      </p:sp>
      <p:cxnSp>
        <p:nvCxnSpPr>
          <p:cNvPr id="5" name="Egyenes összekötő 4" descr="Elválasztó">
            <a:extLst>
              <a:ext uri="{FF2B5EF4-FFF2-40B4-BE49-F238E27FC236}">
                <a16:creationId xmlns:a16="http://schemas.microsoft.com/office/drawing/2014/main" xmlns="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852555" y="2328810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lcím 6">
            <a:extLst>
              <a:ext uri="{FF2B5EF4-FFF2-40B4-BE49-F238E27FC236}">
                <a16:creationId xmlns:a16="http://schemas.microsoft.com/office/drawing/2014/main" xmlns="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-HU" dirty="0"/>
              <a:t>Szegedi Attila, MRICS</a:t>
            </a:r>
          </a:p>
        </p:txBody>
      </p:sp>
      <p:pic>
        <p:nvPicPr>
          <p:cNvPr id="13" name="Ábra 12" descr="Felhasználó" title="Ikon – előadó neve">
            <a:extLst>
              <a:ext uri="{FF2B5EF4-FFF2-40B4-BE49-F238E27FC236}">
                <a16:creationId xmlns:a16="http://schemas.microsoft.com/office/drawing/2014/main" xmlns="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hu-HU" dirty="0"/>
              <a:t>+36 70 44 22 187</a:t>
            </a:r>
          </a:p>
        </p:txBody>
      </p:sp>
      <p:pic>
        <p:nvPicPr>
          <p:cNvPr id="15" name="Ábra 14" descr="Okostelefon" title="Ikon – előadó telefonszáma">
            <a:extLst>
              <a:ext uri="{FF2B5EF4-FFF2-40B4-BE49-F238E27FC236}">
                <a16:creationId xmlns:a16="http://schemas.microsoft.com/office/drawing/2014/main" xmlns="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hu-HU" dirty="0"/>
              <a:t>szegedi.attila@atz.hu</a:t>
            </a:r>
          </a:p>
        </p:txBody>
      </p:sp>
      <p:pic>
        <p:nvPicPr>
          <p:cNvPr id="14" name="Ábra 13" descr="Boríték" title="Ikon – előadó e-mail-címe">
            <a:extLst>
              <a:ext uri="{FF2B5EF4-FFF2-40B4-BE49-F238E27FC236}">
                <a16:creationId xmlns:a16="http://schemas.microsoft.com/office/drawing/2014/main" xmlns="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Szöveg helye 25">
            <a:extLst>
              <a:ext uri="{FF2B5EF4-FFF2-40B4-BE49-F238E27FC236}">
                <a16:creationId xmlns:a16="http://schemas.microsoft.com/office/drawing/2014/main" xmlns="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hu-HU" dirty="0"/>
              <a:t>www.atz.hu </a:t>
            </a:r>
          </a:p>
        </p:txBody>
      </p:sp>
      <p:pic>
        <p:nvPicPr>
          <p:cNvPr id="30" name="Ábra 29" descr="Világ">
            <a:extLst>
              <a:ext uri="{FF2B5EF4-FFF2-40B4-BE49-F238E27FC236}">
                <a16:creationId xmlns:a16="http://schemas.microsoft.com/office/drawing/2014/main" xmlns="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16" name="Kép 1" descr="Leírás: logo">
            <a:extLst>
              <a:ext uri="{FF2B5EF4-FFF2-40B4-BE49-F238E27FC236}">
                <a16:creationId xmlns:a16="http://schemas.microsoft.com/office/drawing/2014/main" xmlns="" id="{71A637D7-78B3-40A8-BCF7-C9F0F329E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92" y="2424123"/>
            <a:ext cx="2693144" cy="110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u="sng" dirty="0"/>
              <a:t>1. Mik azok a drónok?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hu-HU" dirty="0" err="1"/>
              <a:t>Drone</a:t>
            </a:r>
            <a:r>
              <a:rPr lang="hu-HU" dirty="0"/>
              <a:t> = here (hím méh)</a:t>
            </a:r>
          </a:p>
        </p:txBody>
      </p:sp>
      <p:sp>
        <p:nvSpPr>
          <p:cNvPr id="78" name="Szöveg helye 12">
            <a:extLst>
              <a:ext uri="{FF2B5EF4-FFF2-40B4-BE49-F238E27FC236}">
                <a16:creationId xmlns:a16="http://schemas.microsoft.com/office/drawing/2014/main" xmlns="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2"/>
            <a:ext cx="3160086" cy="499989"/>
          </a:xfrm>
        </p:spPr>
        <p:txBody>
          <a:bodyPr rtlCol="0"/>
          <a:lstStyle/>
          <a:p>
            <a:pPr rtl="0"/>
            <a:r>
              <a:rPr lang="hu-HU" sz="1400" dirty="0"/>
              <a:t>Az angolban a </a:t>
            </a:r>
            <a:r>
              <a:rPr lang="hu-HU" sz="1400" dirty="0" err="1"/>
              <a:t>drone</a:t>
            </a:r>
            <a:r>
              <a:rPr lang="hu-HU" sz="1400" dirty="0"/>
              <a:t> egyik jelentése a here, ami itt a hím nemű méhre utal.</a:t>
            </a:r>
          </a:p>
          <a:p>
            <a:pPr rtl="0"/>
            <a:r>
              <a:rPr lang="hu-HU" sz="1400" b="1" u="sng" dirty="0"/>
              <a:t>Ember nélküli repülőgép</a:t>
            </a:r>
            <a:r>
              <a:rPr lang="hu-HU" sz="1400" dirty="0"/>
              <a:t>.</a:t>
            </a:r>
          </a:p>
        </p:txBody>
      </p:sp>
      <p:cxnSp>
        <p:nvCxnSpPr>
          <p:cNvPr id="79" name="Egyenes összekötő 78" descr="Első elválasztó a dián">
            <a:extLst>
              <a:ext uri="{FF2B5EF4-FFF2-40B4-BE49-F238E27FC236}">
                <a16:creationId xmlns:a16="http://schemas.microsoft.com/office/drawing/2014/main" xmlns="" id="{9A78A0D0-CF23-497E-A110-B0666F32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254228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Kép helyőrzője 72" descr="küldés">
            <a:extLst>
              <a:ext uri="{FF2B5EF4-FFF2-40B4-BE49-F238E27FC236}">
                <a16:creationId xmlns:a16="http://schemas.microsoft.com/office/drawing/2014/main" xmlns="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05874" y="4762241"/>
            <a:ext cx="691688" cy="691688"/>
          </a:xfr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2660233"/>
            <a:ext cx="3002400" cy="432000"/>
          </a:xfrm>
        </p:spPr>
        <p:txBody>
          <a:bodyPr rtlCol="0"/>
          <a:lstStyle/>
          <a:p>
            <a:pPr rtl="0"/>
            <a:r>
              <a:rPr lang="hu-HU" dirty="0"/>
              <a:t>Felhasználás szerint megkülönböztetünk:</a:t>
            </a:r>
          </a:p>
        </p:txBody>
      </p:sp>
      <p:sp>
        <p:nvSpPr>
          <p:cNvPr id="76" name="Szöveg helye 3">
            <a:extLst>
              <a:ext uri="{FF2B5EF4-FFF2-40B4-BE49-F238E27FC236}">
                <a16:creationId xmlns:a16="http://schemas.microsoft.com/office/drawing/2014/main" xmlns="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3190658"/>
            <a:ext cx="3160086" cy="1598974"/>
          </a:xfrm>
        </p:spPr>
        <p:txBody>
          <a:bodyPr rtlCol="0"/>
          <a:lstStyle/>
          <a:p>
            <a:pPr rtl="0"/>
            <a:r>
              <a:rPr lang="hu-HU" sz="1400" dirty="0"/>
              <a:t>- Rekreációs célú, kvázi hobbi felhasználás;</a:t>
            </a:r>
          </a:p>
          <a:p>
            <a:pPr rtl="0"/>
            <a:r>
              <a:rPr lang="hu-HU" sz="1400" dirty="0"/>
              <a:t>- Védelem: ember élet-, ingó és ingatlan vagyon megóvás;</a:t>
            </a:r>
          </a:p>
          <a:p>
            <a:pPr rtl="0"/>
            <a:r>
              <a:rPr lang="hu-HU" sz="1400" dirty="0"/>
              <a:t>- Állami, katonai, rendészeti felhasználás.</a:t>
            </a:r>
          </a:p>
        </p:txBody>
      </p:sp>
      <p:cxnSp>
        <p:nvCxnSpPr>
          <p:cNvPr id="80" name="Egyenes összekötő 79" descr="Második elválasztó a dián">
            <a:extLst>
              <a:ext uri="{FF2B5EF4-FFF2-40B4-BE49-F238E27FC236}">
                <a16:creationId xmlns:a16="http://schemas.microsoft.com/office/drawing/2014/main" xmlns="" id="{71E28D1F-12FD-4E24-882A-D251729038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36497" y="4296345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Kép helyőrzője 74" descr="hálózat">
            <a:extLst>
              <a:ext uri="{FF2B5EF4-FFF2-40B4-BE49-F238E27FC236}">
                <a16:creationId xmlns:a16="http://schemas.microsoft.com/office/drawing/2014/main" xmlns="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05874" y="3240778"/>
            <a:ext cx="691688" cy="691688"/>
          </a:xfrm>
        </p:spPr>
      </p:pic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4425835"/>
            <a:ext cx="3002400" cy="432000"/>
          </a:xfrm>
        </p:spPr>
        <p:txBody>
          <a:bodyPr rtlCol="0"/>
          <a:lstStyle/>
          <a:p>
            <a:pPr rtl="0"/>
            <a:r>
              <a:rPr lang="hu-HU" dirty="0"/>
              <a:t>Ember nélküli repülőgép altípusai</a:t>
            </a:r>
          </a:p>
        </p:txBody>
      </p:sp>
      <p:sp>
        <p:nvSpPr>
          <p:cNvPr id="77" name="Szöveg helye 4">
            <a:extLst>
              <a:ext uri="{FF2B5EF4-FFF2-40B4-BE49-F238E27FC236}">
                <a16:creationId xmlns:a16="http://schemas.microsoft.com/office/drawing/2014/main" xmlns="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983716"/>
            <a:ext cx="3160086" cy="720000"/>
          </a:xfrm>
        </p:spPr>
        <p:txBody>
          <a:bodyPr rtlCol="0"/>
          <a:lstStyle/>
          <a:p>
            <a:r>
              <a:rPr lang="hu-HU" sz="1400" dirty="0"/>
              <a:t>- Helyből felszálló és lebegésre képes eszköz (</a:t>
            </a:r>
            <a:r>
              <a:rPr lang="hu-HU" sz="1400" dirty="0" err="1"/>
              <a:t>kvadro</a:t>
            </a:r>
            <a:r>
              <a:rPr lang="hu-HU" sz="1400" dirty="0"/>
              <a:t>-, </a:t>
            </a:r>
            <a:r>
              <a:rPr lang="hu-HU" sz="1400" dirty="0" err="1"/>
              <a:t>oktokopter</a:t>
            </a:r>
            <a:r>
              <a:rPr lang="hu-HU" sz="1400" dirty="0"/>
              <a:t>);</a:t>
            </a:r>
          </a:p>
          <a:p>
            <a:r>
              <a:rPr lang="hu-HU" sz="1400" dirty="0"/>
              <a:t>- Hagyományos kialakítású és hosszabb távok megtételére alkalmas </a:t>
            </a:r>
            <a:r>
              <a:rPr lang="hu-HU" sz="1400" dirty="0" err="1"/>
              <a:t>merevszányú</a:t>
            </a:r>
            <a:r>
              <a:rPr lang="hu-HU" sz="1400" dirty="0"/>
              <a:t> repülő.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>
                <a:solidFill>
                  <a:schemeClr val="tx1"/>
                </a:solidFill>
              </a:rPr>
              <a:pPr rtl="0"/>
              <a:t>4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1" name="Kép helye 10">
            <a:extLst>
              <a:ext uri="{FF2B5EF4-FFF2-40B4-BE49-F238E27FC236}">
                <a16:creationId xmlns:a16="http://schemas.microsoft.com/office/drawing/2014/main" xmlns="" id="{70A4DD29-93D3-46ED-8249-1C47391CC1A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Kép helye 14" descr="Méh">
            <a:extLst>
              <a:ext uri="{FF2B5EF4-FFF2-40B4-BE49-F238E27FC236}">
                <a16:creationId xmlns:a16="http://schemas.microsoft.com/office/drawing/2014/main" xmlns="" id="{77726EAF-DAAC-4723-A303-51B088DA469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z="3000" u="sng" dirty="0"/>
              <a:t>2. Alkalmazási terület és előnyök az ingatlan értékbecslésben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948355"/>
            <a:ext cx="5472000" cy="4422835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	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Átfogó képen képes ábrázolni </a:t>
            </a:r>
            <a:r>
              <a:rPr lang="hu-HU" dirty="0"/>
              <a:t>az ingatlant és környezetét (</a:t>
            </a:r>
            <a:r>
              <a:rPr lang="hu-HU" i="1" dirty="0"/>
              <a:t>egy képen a teljes ingatlan és annak környezete</a:t>
            </a:r>
            <a:r>
              <a:rPr lang="hu-HU" dirty="0"/>
              <a:t>);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Valós idejű légifelvétel </a:t>
            </a:r>
            <a:r>
              <a:rPr lang="hu-HU" dirty="0"/>
              <a:t>az ingatlanról és környezetéről (</a:t>
            </a:r>
            <a:r>
              <a:rPr lang="hu-HU" i="1" dirty="0"/>
              <a:t>hiszen sok helyen az </a:t>
            </a:r>
            <a:r>
              <a:rPr lang="hu-HU" i="1" dirty="0" err="1"/>
              <a:t>ortofotók</a:t>
            </a:r>
            <a:r>
              <a:rPr lang="hu-HU" i="1" dirty="0"/>
              <a:t> és műhold felvételek nem aktuálisak és a legtöbb területen nem is részletgazdagok</a:t>
            </a:r>
            <a:r>
              <a:rPr lang="hu-HU" dirty="0"/>
              <a:t>);</a:t>
            </a:r>
          </a:p>
          <a:p>
            <a:pPr lvl="1" rtl="0">
              <a:spcBef>
                <a:spcPts val="1200"/>
              </a:spcBef>
            </a:pPr>
            <a:r>
              <a:rPr lang="hu-HU" dirty="0"/>
              <a:t>Könnyebb </a:t>
            </a:r>
            <a:r>
              <a:rPr lang="hu-HU" b="1" dirty="0"/>
              <a:t>összevethetőség az ingatlannyilvántartási adatokkal</a:t>
            </a:r>
            <a:r>
              <a:rPr lang="hu-HU" dirty="0"/>
              <a:t> és műszaki dokumentációval;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Birtok és telekhatárok azonosítása</a:t>
            </a:r>
            <a:r>
              <a:rPr lang="hu-HU" dirty="0"/>
              <a:t>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Megközelíthetőség</a:t>
            </a:r>
            <a:r>
              <a:rPr lang="hu-HU" dirty="0"/>
              <a:t> </a:t>
            </a:r>
            <a:r>
              <a:rPr lang="hu-HU" b="1" dirty="0"/>
              <a:t>felderítésének</a:t>
            </a:r>
            <a:r>
              <a:rPr lang="hu-HU" dirty="0"/>
              <a:t> megkönnyítése; 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Nehezen megközelíthető ingatlanok megtekintése</a:t>
            </a:r>
            <a:r>
              <a:rPr lang="hu-HU" dirty="0"/>
              <a:t>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Telken található épületek</a:t>
            </a:r>
            <a:r>
              <a:rPr lang="hu-HU" dirty="0"/>
              <a:t>, építmények </a:t>
            </a:r>
            <a:r>
              <a:rPr lang="hu-HU" b="1" dirty="0"/>
              <a:t>azonosítása</a:t>
            </a:r>
            <a:r>
              <a:rPr lang="hu-HU" dirty="0"/>
              <a:t>, azok jogi rendezettségének tisztázása;</a:t>
            </a:r>
          </a:p>
          <a:p>
            <a:pPr lvl="1" rtl="0">
              <a:spcBef>
                <a:spcPts val="1200"/>
              </a:spcBef>
            </a:pPr>
            <a:r>
              <a:rPr lang="hu-HU" b="1" dirty="0"/>
              <a:t>Műszaki állapot felmérése</a:t>
            </a:r>
            <a:r>
              <a:rPr lang="hu-HU" dirty="0"/>
              <a:t>: különösen a tetők és egyéb nehezen látható (pl. támfalak) részek vizualizálása.</a:t>
            </a:r>
          </a:p>
          <a:p>
            <a:pPr lvl="1" rtl="0">
              <a:spcBef>
                <a:spcPts val="1200"/>
              </a:spcBef>
            </a:pPr>
            <a:endParaRPr lang="hu-HU" dirty="0"/>
          </a:p>
        </p:txBody>
      </p:sp>
      <p:cxnSp>
        <p:nvCxnSpPr>
          <p:cNvPr id="8" name="Egyenes összekötő 7" descr="Középső elválasztó">
            <a:extLst>
              <a:ext uri="{FF2B5EF4-FFF2-40B4-BE49-F238E27FC236}">
                <a16:creationId xmlns:a16="http://schemas.microsoft.com/office/drawing/2014/main" xmlns="" id="{8C0B5329-C682-48C0-9185-0F9A9C17C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 helye 5">
            <a:extLst>
              <a:ext uri="{FF2B5EF4-FFF2-40B4-BE49-F238E27FC236}">
                <a16:creationId xmlns:a16="http://schemas.microsoft.com/office/drawing/2014/main" xmlns="" id="{00033CE4-940B-422B-A258-BEC239BA97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332953"/>
            <a:ext cx="5472113" cy="3405542"/>
          </a:xfrm>
        </p:spPr>
        <p:txBody>
          <a:bodyPr rtlCol="0"/>
          <a:lstStyle/>
          <a:p>
            <a:pPr lvl="1">
              <a:spcBef>
                <a:spcPts val="1200"/>
              </a:spcBef>
            </a:pPr>
            <a:r>
              <a:rPr lang="hu-HU" b="1" dirty="0"/>
              <a:t>Terepviszonyok</a:t>
            </a:r>
            <a:r>
              <a:rPr lang="hu-HU" dirty="0"/>
              <a:t> feltérképezése;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Környezetszennyezés detektálása</a:t>
            </a:r>
            <a:r>
              <a:rPr lang="hu-HU" dirty="0"/>
              <a:t>, ill. hulladékok mennyiségének meghatározása a területen;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Vadkárok</a:t>
            </a:r>
            <a:r>
              <a:rPr lang="hu-HU" dirty="0"/>
              <a:t> és egyéb természeti károk azonosítása, pontosabb felmérése;</a:t>
            </a:r>
          </a:p>
          <a:p>
            <a:pPr lvl="1">
              <a:spcBef>
                <a:spcPts val="1200"/>
              </a:spcBef>
            </a:pPr>
            <a:r>
              <a:rPr lang="hu-HU" b="1" dirty="0"/>
              <a:t>Jövőbeni fejlesztés támogatása </a:t>
            </a:r>
            <a:r>
              <a:rPr lang="hu-HU" dirty="0"/>
              <a:t>(</a:t>
            </a:r>
            <a:r>
              <a:rPr lang="hu-HU" i="1" dirty="0"/>
              <a:t>pl. milyen panoráma lesz 5-, 10-, 20 méter magasságból</a:t>
            </a:r>
            <a:r>
              <a:rPr lang="hu-HU" dirty="0"/>
              <a:t>);</a:t>
            </a:r>
          </a:p>
          <a:p>
            <a:pPr lvl="1">
              <a:spcBef>
                <a:spcPts val="1200"/>
              </a:spcBef>
            </a:pPr>
            <a:r>
              <a:rPr lang="hu-HU" dirty="0"/>
              <a:t>Fejlesztési területek, naperőművek sokkal jobban bemutathatók és az </a:t>
            </a:r>
            <a:r>
              <a:rPr lang="hu-HU" b="1" dirty="0"/>
              <a:t>Ügyfél helyszíni szemlén való megjelenése nem kötelező </a:t>
            </a:r>
            <a:r>
              <a:rPr lang="hu-HU" dirty="0"/>
              <a:t>(</a:t>
            </a:r>
            <a:r>
              <a:rPr lang="hu-HU" i="1" u="sng" dirty="0"/>
              <a:t>ami külön fontos a mostani egészségügyi helyzetbe</a:t>
            </a:r>
            <a:r>
              <a:rPr lang="hu-HU" u="sng" dirty="0"/>
              <a:t>n</a:t>
            </a:r>
            <a:r>
              <a:rPr lang="hu-HU" dirty="0"/>
              <a:t>);</a:t>
            </a:r>
          </a:p>
          <a:p>
            <a:pPr lvl="1">
              <a:spcBef>
                <a:spcPts val="1200"/>
              </a:spcBef>
            </a:pPr>
            <a:r>
              <a:rPr lang="hu-HU" dirty="0"/>
              <a:t>Ha </a:t>
            </a:r>
            <a:r>
              <a:rPr lang="hu-HU" b="1" dirty="0"/>
              <a:t>az Ügyfél nem engedélyezi a belső szemlét</a:t>
            </a:r>
            <a:r>
              <a:rPr lang="hu-HU" dirty="0"/>
              <a:t>, ennek ellenére is több információ gyűjthető az ingatlanról.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4944" y="6223335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5</a:t>
            </a:fld>
            <a:endParaRPr lang="hu-HU" dirty="0"/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xmlns="" id="{FF823062-9123-4C1C-986C-80F57C5DA19C}"/>
              </a:ext>
            </a:extLst>
          </p:cNvPr>
          <p:cNvSpPr txBox="1">
            <a:spLocks/>
          </p:cNvSpPr>
          <p:nvPr/>
        </p:nvSpPr>
        <p:spPr>
          <a:xfrm>
            <a:off x="167710" y="709185"/>
            <a:ext cx="11328659" cy="16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	</a:t>
            </a:r>
          </a:p>
          <a:p>
            <a:pPr marL="266700" lvl="1" indent="0">
              <a:buNone/>
            </a:pPr>
            <a:r>
              <a:rPr lang="hu-HU" dirty="0"/>
              <a:t>A drónok használatának összes előnyét nehezen lehet számszerűsíteni. Az alább felsorolt szempontokon túl is számos felhasználási formájuk van.</a:t>
            </a:r>
          </a:p>
          <a:p>
            <a:pPr marL="266700" lvl="1" indent="0">
              <a:buNone/>
            </a:pPr>
            <a:r>
              <a:rPr lang="hu-HU" dirty="0"/>
              <a:t>A lenti felsorolás összeállítása során megkértem az OTP Jelzálogbank főosztályvezető-helyettesét, Fekete Csabát is, hogy fogalmazza meg azt, milyen előnyei vannak a drónhasználatnak egy Bank szemszögéből. 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F296939F-DF69-4D5E-8DD4-0986E583D9CF}"/>
              </a:ext>
            </a:extLst>
          </p:cNvPr>
          <p:cNvCxnSpPr>
            <a:cxnSpLocks/>
          </p:cNvCxnSpPr>
          <p:nvPr/>
        </p:nvCxnSpPr>
        <p:spPr>
          <a:xfrm>
            <a:off x="432000" y="2156791"/>
            <a:ext cx="11064369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6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>
            <a:extLst>
              <a:ext uri="{FF2B5EF4-FFF2-40B4-BE49-F238E27FC236}">
                <a16:creationId xmlns:a16="http://schemas.microsoft.com/office/drawing/2014/main" xmlns="" id="{5A66ED23-4FD1-4E82-A830-0FFC1B6F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u="sng" dirty="0"/>
              <a:t>3.1. Tapasztalatok és használat a valóságban</a:t>
            </a:r>
          </a:p>
        </p:txBody>
      </p:sp>
      <p:sp>
        <p:nvSpPr>
          <p:cNvPr id="24" name="Szöveg helye 23">
            <a:extLst>
              <a:ext uri="{FF2B5EF4-FFF2-40B4-BE49-F238E27FC236}">
                <a16:creationId xmlns:a16="http://schemas.microsoft.com/office/drawing/2014/main" xmlns="" id="{7DDE25BB-92A4-43F5-9121-27E4398711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hu-HU" dirty="0"/>
              <a:t>Ebben a fejezetben egy pár személyes tapasztalatot szeretnék megosztani Önökkel. Természetesen minden esetben jogszerűen használtuk a drónunkat és az Ügyfelek beleegyezésével készültek a felvételek. </a:t>
            </a:r>
          </a:p>
          <a:p>
            <a:pPr rtl="0"/>
            <a:r>
              <a:rPr lang="hu-HU" dirty="0"/>
              <a:t>Azonban 3 nagyon fontos szabályt minden esetben be kell tartani a drónhasználat során:</a:t>
            </a:r>
          </a:p>
        </p:txBody>
      </p:sp>
      <p:sp>
        <p:nvSpPr>
          <p:cNvPr id="18" name="Szöveg helye 17">
            <a:extLst>
              <a:ext uri="{FF2B5EF4-FFF2-40B4-BE49-F238E27FC236}">
                <a16:creationId xmlns:a16="http://schemas.microsoft.com/office/drawing/2014/main" xmlns="" id="{EF1735BC-D84A-49D9-A1F5-98B0F92CC4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hu-HU" dirty="0"/>
              <a:t>Egészség, biztonság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xmlns="" id="{FC7A0458-F32A-49CF-9495-28592AEBA2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71452" y="4688112"/>
            <a:ext cx="2160588" cy="1737888"/>
          </a:xfrm>
        </p:spPr>
        <p:txBody>
          <a:bodyPr rtlCol="0"/>
          <a:lstStyle/>
          <a:p>
            <a:pPr rtl="0"/>
            <a:r>
              <a:rPr lang="hu-HU" sz="1300" dirty="0"/>
              <a:t>Kizárólag akkor használjuk a drónt, ha ezzel nem veszélyeztetjük senki egészségét és nem tehetünk kárt semmiben. A repülőterek és azok fel-, leszálló zónáit tilos megközelíteni. </a:t>
            </a:r>
          </a:p>
          <a:p>
            <a:pPr rtl="0"/>
            <a:r>
              <a:rPr lang="hu-HU" sz="1300" dirty="0"/>
              <a:t>Ha reptér közelében vagyunk, semmiképp ne szálljunk fel. </a:t>
            </a:r>
          </a:p>
        </p:txBody>
      </p:sp>
      <p:cxnSp>
        <p:nvCxnSpPr>
          <p:cNvPr id="26" name="Egyenes összekötő 25" descr="Első elválasztó a dián">
            <a:extLst>
              <a:ext uri="{FF2B5EF4-FFF2-40B4-BE49-F238E27FC236}">
                <a16:creationId xmlns:a16="http://schemas.microsoft.com/office/drawing/2014/main" xmlns="" id="{52BF77C5-A7CF-41B3-839E-3BF2943DD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626292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 helye 18">
            <a:extLst>
              <a:ext uri="{FF2B5EF4-FFF2-40B4-BE49-F238E27FC236}">
                <a16:creationId xmlns:a16="http://schemas.microsoft.com/office/drawing/2014/main" xmlns="" id="{015436B2-77D6-4D3F-8744-02853C3A27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hu-HU" dirty="0"/>
              <a:t>Jogszabályi megfelelés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xmlns="" id="{BFEB8D05-C4DC-4D45-A8B0-442869804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hu-HU" sz="1300" dirty="0">
                <a:solidFill>
                  <a:schemeClr val="tx1"/>
                </a:solidFill>
              </a:rPr>
              <a:t>Tartsuk be az aktuális jogszabályi körülményeket és mindig kérjük az Ügyfél engedélyét!</a:t>
            </a:r>
          </a:p>
          <a:p>
            <a:pPr rtl="0"/>
            <a:endParaRPr lang="hu-HU" sz="1300" dirty="0"/>
          </a:p>
          <a:p>
            <a:pPr rtl="0"/>
            <a:r>
              <a:rPr lang="hu-HU" sz="1300" dirty="0"/>
              <a:t>Mindenképp legyen felelősségbiztosításunk (erről később).</a:t>
            </a:r>
          </a:p>
        </p:txBody>
      </p:sp>
      <p:cxnSp>
        <p:nvCxnSpPr>
          <p:cNvPr id="27" name="Egyenes összekötő 26" descr="Második elválasztó a dián">
            <a:extLst>
              <a:ext uri="{FF2B5EF4-FFF2-40B4-BE49-F238E27FC236}">
                <a16:creationId xmlns:a16="http://schemas.microsoft.com/office/drawing/2014/main" xmlns="" id="{4C7F0FBB-8F7E-4809-AA84-4F77D1164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575384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 helye 19">
            <a:extLst>
              <a:ext uri="{FF2B5EF4-FFF2-40B4-BE49-F238E27FC236}">
                <a16:creationId xmlns:a16="http://schemas.microsoft.com/office/drawing/2014/main" xmlns="" id="{CC9889A9-325A-412C-9CE0-44F85B421B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hu-HU" dirty="0"/>
              <a:t>Időjárási körülmények</a:t>
            </a:r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xmlns="" id="{61B02380-86E2-479F-BE93-7A7EA97E0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hu-HU" sz="1300" dirty="0"/>
              <a:t>Csak olyan időjárási körülmények között szálljunk fel, amikor biztonsággal le is tudunk szállni. </a:t>
            </a:r>
          </a:p>
          <a:p>
            <a:pPr rtl="0"/>
            <a:r>
              <a:rPr lang="hu-HU" sz="1300" dirty="0"/>
              <a:t>Kerülendő: nagy szél, eső, hó, fagypont alatti hőmérséklet.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BCF05422-1112-470B-99A8-5D6041CBE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6</a:t>
            </a:fld>
            <a:endParaRPr lang="hu-HU" dirty="0"/>
          </a:p>
        </p:txBody>
      </p:sp>
      <p:pic>
        <p:nvPicPr>
          <p:cNvPr id="6" name="Kép helye 5" descr="Orvosi">
            <a:extLst>
              <a:ext uri="{FF2B5EF4-FFF2-40B4-BE49-F238E27FC236}">
                <a16:creationId xmlns:a16="http://schemas.microsoft.com/office/drawing/2014/main" xmlns="" id="{1151B41C-6B17-474C-897B-267775E7B12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Kép helyőrzője 36" descr="Könyvek">
            <a:extLst>
              <a:ext uri="{FF2B5EF4-FFF2-40B4-BE49-F238E27FC236}">
                <a16:creationId xmlns:a16="http://schemas.microsoft.com/office/drawing/2014/main" xmlns="" id="{18EC3E7E-8D61-4330-B361-086F30477E3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5672138" y="2357438"/>
            <a:ext cx="854075" cy="854075"/>
          </a:xfrm>
        </p:spPr>
      </p:pic>
      <p:pic>
        <p:nvPicPr>
          <p:cNvPr id="28" name="Kép helye 27" descr="Villám">
            <a:extLst>
              <a:ext uri="{FF2B5EF4-FFF2-40B4-BE49-F238E27FC236}">
                <a16:creationId xmlns:a16="http://schemas.microsoft.com/office/drawing/2014/main" xmlns="" id="{E8124A08-4C71-4405-84B9-0C94E0126C72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14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1.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063224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Budapest, irodaház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48187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pPr rtl="0"/>
            <a:r>
              <a:rPr lang="hu-HU" sz="1200" dirty="0"/>
              <a:t>Tető és tetőn lévő gépészet megtekintése</a:t>
            </a:r>
          </a:p>
          <a:p>
            <a:pPr rtl="0"/>
            <a:r>
              <a:rPr lang="hu-HU" sz="1200" dirty="0"/>
              <a:t>Telken lévő épületek könnyebb azonosítása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7</a:t>
            </a:fld>
            <a:endParaRPr lang="hu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xmlns="" id="{2981F644-5D0E-4DEA-A630-A86414BF33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2.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0" y="1370606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/>
              <a:t>Budaörsi bevásárlóközpont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2267645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r>
              <a:rPr lang="hu-HU" sz="1200" dirty="0"/>
              <a:t>Egyedi megjelenítés az értékbecslési dokumentációban</a:t>
            </a:r>
          </a:p>
          <a:p>
            <a:r>
              <a:rPr lang="hu-HU" sz="1200" dirty="0"/>
              <a:t>Tető és tetőn lévő gépészet megtekintése</a:t>
            </a:r>
          </a:p>
          <a:p>
            <a:r>
              <a:rPr lang="hu-HU" sz="1200" dirty="0"/>
              <a:t>Parkoló állapotának könnyebb felmérése</a:t>
            </a:r>
          </a:p>
          <a:p>
            <a:pPr rtl="0"/>
            <a:endParaRPr lang="hu-HU" sz="12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8</a:t>
            </a:fld>
            <a:endParaRPr lang="hu-HU" dirty="0"/>
          </a:p>
        </p:txBody>
      </p:sp>
      <p:pic>
        <p:nvPicPr>
          <p:cNvPr id="13" name="Kép helye 12">
            <a:extLst>
              <a:ext uri="{FF2B5EF4-FFF2-40B4-BE49-F238E27FC236}">
                <a16:creationId xmlns:a16="http://schemas.microsoft.com/office/drawing/2014/main" xmlns="" id="{C22D6A86-8D3A-47D3-84C0-F1D890DD72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33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473569"/>
            <a:ext cx="11340000" cy="432000"/>
          </a:xfrm>
        </p:spPr>
        <p:txBody>
          <a:bodyPr rtlCol="0"/>
          <a:lstStyle/>
          <a:p>
            <a:pPr rtl="0"/>
            <a:r>
              <a:rPr lang="hu-HU" u="sng" dirty="0"/>
              <a:t>Tapasztalatok 3.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80" y="1018835"/>
            <a:ext cx="2951603" cy="432001"/>
          </a:xfrm>
        </p:spPr>
        <p:txBody>
          <a:bodyPr rtlCol="0"/>
          <a:lstStyle/>
          <a:p>
            <a:pPr rtl="0"/>
            <a:r>
              <a:rPr lang="hu-HU" sz="2400" dirty="0" err="1"/>
              <a:t>Dalmandi</a:t>
            </a:r>
            <a:r>
              <a:rPr lang="hu-HU" sz="2400" dirty="0"/>
              <a:t> sertéstelep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00" y="1830432"/>
            <a:ext cx="2951163" cy="2322709"/>
          </a:xfrm>
        </p:spPr>
        <p:txBody>
          <a:bodyPr rtlCol="0"/>
          <a:lstStyle/>
          <a:p>
            <a:pPr marL="0" indent="0" rtl="0">
              <a:buNone/>
            </a:pPr>
            <a:r>
              <a:rPr lang="hu-HU" dirty="0"/>
              <a:t>Előnyök:</a:t>
            </a:r>
          </a:p>
          <a:p>
            <a:pPr rtl="0"/>
            <a:r>
              <a:rPr lang="hu-HU" sz="1200" dirty="0"/>
              <a:t>Egyedi megjelenítés az értékbecslési dokumentációban</a:t>
            </a:r>
          </a:p>
          <a:p>
            <a:r>
              <a:rPr lang="hu-HU" sz="1200" dirty="0"/>
              <a:t>Telken lévő épületek könnyebb azonosítása</a:t>
            </a:r>
          </a:p>
          <a:p>
            <a:pPr rtl="0"/>
            <a:r>
              <a:rPr lang="hu-HU" sz="1200" dirty="0"/>
              <a:t>Szigorú állategészségügyi előírások miatt korlátozottan bejárható ingatlan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9</a:t>
            </a:fld>
            <a:endParaRPr lang="hu-HU" dirty="0"/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xmlns="" id="{0E963880-D31E-4DFB-B15C-28360C8CC6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048_TF16411175.potx" id="{CD353A3D-7200-4D99-B27C-A560F625EFDB}" vid="{1801907C-4796-4E5E-A6FA-7D10A2180B5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tf16411175</Template>
  <TotalTime>0</TotalTime>
  <Words>1754</Words>
  <Application>Microsoft Office PowerPoint</Application>
  <PresentationFormat>Szélesvásznú</PresentationFormat>
  <Paragraphs>383</Paragraphs>
  <Slides>34</Slides>
  <Notes>27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Rockwell</vt:lpstr>
      <vt:lpstr>Times New Roman</vt:lpstr>
      <vt:lpstr>Office-téma</vt:lpstr>
      <vt:lpstr>Mivel támogatják a drónok az értékbecslő munkáját?</vt:lpstr>
      <vt:lpstr>Bemutatkozás</vt:lpstr>
      <vt:lpstr>Tematika</vt:lpstr>
      <vt:lpstr>1. Mik azok a drónok?</vt:lpstr>
      <vt:lpstr>2. Alkalmazási terület és előnyök az ingatlan értékbecslésben</vt:lpstr>
      <vt:lpstr>3.1. Tapasztalatok és használat a valóságban</vt:lpstr>
      <vt:lpstr>Tapasztalatok 1.</vt:lpstr>
      <vt:lpstr>Tapasztalatok 2.</vt:lpstr>
      <vt:lpstr>Tapasztalatok 3.</vt:lpstr>
      <vt:lpstr>Tapasztalatok 4.</vt:lpstr>
      <vt:lpstr>Tapasztalatok 5.</vt:lpstr>
      <vt:lpstr>Tapasztalatok 6.</vt:lpstr>
      <vt:lpstr>Tapasztalatok 7.</vt:lpstr>
      <vt:lpstr>Tapasztalatok 8.</vt:lpstr>
      <vt:lpstr>Tapasztalatok 9.</vt:lpstr>
      <vt:lpstr>Tapasztalatok 10.</vt:lpstr>
      <vt:lpstr>Tapasztalatok 11.</vt:lpstr>
      <vt:lpstr>Tapasztalatok 12.</vt:lpstr>
      <vt:lpstr>Tapasztalatok 13-1.</vt:lpstr>
      <vt:lpstr>Tapasztalatok 13-2.</vt:lpstr>
      <vt:lpstr>Tapasztalatok 13-3.</vt:lpstr>
      <vt:lpstr>3.2. Használat</vt:lpstr>
      <vt:lpstr>Használat a természetben 1.</vt:lpstr>
      <vt:lpstr>Használat a természetben 2.</vt:lpstr>
      <vt:lpstr>Használat a természetben 3.</vt:lpstr>
      <vt:lpstr>4. Repülés szabályozása</vt:lpstr>
      <vt:lpstr>4.1. A repülés jelenlegi szabályai</vt:lpstr>
      <vt:lpstr>4.2. A repülés várható szabályozása</vt:lpstr>
      <vt:lpstr>4.3. Felelősség biztosítás</vt:lpstr>
      <vt:lpstr>5. Milyen drónt?</vt:lpstr>
      <vt:lpstr>5. Javaslat a drón kiválasztására</vt:lpstr>
      <vt:lpstr>5. Javaslat a drón kiválasztására 2.</vt:lpstr>
      <vt:lpstr>Összegzés</vt:lpstr>
      <vt:lpstr>Köszönöm!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2020-04-25T04:27:00Z</dcterms:created>
  <dcterms:modified xsi:type="dcterms:W3CDTF">2020-04-30T08:30:13Z</dcterms:modified>
</cp:coreProperties>
</file>